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21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1.xml" ContentType="application/vnd.openxmlformats-officedocument.themeOverr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  <p:sldMasterId id="2147483679" r:id="rId3"/>
  </p:sldMasterIdLst>
  <p:notesMasterIdLst>
    <p:notesMasterId r:id="rId39"/>
  </p:notesMasterIdLst>
  <p:sldIdLst>
    <p:sldId id="630" r:id="rId4"/>
    <p:sldId id="395" r:id="rId5"/>
    <p:sldId id="394" r:id="rId6"/>
    <p:sldId id="257" r:id="rId7"/>
    <p:sldId id="393" r:id="rId8"/>
    <p:sldId id="471" r:id="rId9"/>
    <p:sldId id="665" r:id="rId10"/>
    <p:sldId id="624" r:id="rId11"/>
    <p:sldId id="488" r:id="rId12"/>
    <p:sldId id="625" r:id="rId13"/>
    <p:sldId id="578" r:id="rId14"/>
    <p:sldId id="568" r:id="rId15"/>
    <p:sldId id="581" r:id="rId16"/>
    <p:sldId id="580" r:id="rId17"/>
    <p:sldId id="569" r:id="rId18"/>
    <p:sldId id="570" r:id="rId19"/>
    <p:sldId id="582" r:id="rId20"/>
    <p:sldId id="571" r:id="rId21"/>
    <p:sldId id="572" r:id="rId22"/>
    <p:sldId id="573" r:id="rId23"/>
    <p:sldId id="629" r:id="rId24"/>
    <p:sldId id="702" r:id="rId25"/>
    <p:sldId id="701" r:id="rId26"/>
    <p:sldId id="691" r:id="rId27"/>
    <p:sldId id="574" r:id="rId28"/>
    <p:sldId id="631" r:id="rId29"/>
    <p:sldId id="632" r:id="rId30"/>
    <p:sldId id="636" r:id="rId31"/>
    <p:sldId id="703" r:id="rId32"/>
    <p:sldId id="704" r:id="rId33"/>
    <p:sldId id="668" r:id="rId34"/>
    <p:sldId id="633" r:id="rId35"/>
    <p:sldId id="689" r:id="rId36"/>
    <p:sldId id="634" r:id="rId37"/>
    <p:sldId id="538" r:id="rId38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9">
          <p15:clr>
            <a:srgbClr val="A4A3A4"/>
          </p15:clr>
        </p15:guide>
        <p15:guide id="2" pos="3791">
          <p15:clr>
            <a:srgbClr val="A4A3A4"/>
          </p15:clr>
        </p15:guide>
      </p15:sldGuideLst>
    </p:ext>
    <p:ext uri="{505F2C04-C923-438B-8C0F-E0CD2BADF298}">
      <wppc:fontMiss xmlns="" xmlns:wppc="http://www.wps.cn/officeDocument/PresentationCustomData" type="true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新课标第一网" initials="新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2408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450" y="84"/>
      </p:cViewPr>
      <p:guideLst>
        <p:guide orient="horz" pos="2219"/>
        <p:guide pos="37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commentAuthors" Target="commentAuthor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68039-F460-4AE7-9028-03D010B09397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D522-68CB-45BA-86FC-709B234D8D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69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922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392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4370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817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518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721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881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6610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558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3821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888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6008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89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9059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2911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443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9637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8718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84852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5970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4451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042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9983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6412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1537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0507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5803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923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470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506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327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166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636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443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问题总结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明年工作计划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754086" y="1898302"/>
            <a:ext cx="1861457" cy="0"/>
          </a:xfrm>
          <a:prstGeom prst="line">
            <a:avLst/>
          </a:prstGeom>
          <a:ln w="88900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754086" y="4793343"/>
            <a:ext cx="6683828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754086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437914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589435" y="1915885"/>
            <a:ext cx="1839687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115128" y="2410788"/>
            <a:ext cx="5961744" cy="923331"/>
          </a:xfrm>
        </p:spPr>
        <p:txBody>
          <a:bodyPr anchor="t">
            <a:normAutofit/>
          </a:bodyPr>
          <a:lstStyle>
            <a:lvl1pPr algn="ctr">
              <a:defRPr sz="54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115128" y="3434509"/>
            <a:ext cx="5961744" cy="11845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41300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7163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7163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 bldLvl="0" animBg="1"/>
      <p:bldP spid="12" grpId="0"/>
      <p:bldP spid="13" grpId="0" bldLvl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862" b="1733"/>
          <a:stretch>
            <a:fillRect/>
          </a:stretch>
        </p:blipFill>
        <p:spPr>
          <a:xfrm>
            <a:off x="-1" y="0"/>
            <a:ext cx="12672453" cy="6514484"/>
          </a:xfrm>
          <a:custGeom>
            <a:avLst/>
            <a:gdLst>
              <a:gd name="connsiteX0" fmla="*/ 6078335 w 12672453"/>
              <a:gd name="connsiteY0" fmla="*/ 0 h 6514484"/>
              <a:gd name="connsiteX1" fmla="*/ 12672453 w 12672453"/>
              <a:gd name="connsiteY1" fmla="*/ 0 h 6514484"/>
              <a:gd name="connsiteX2" fmla="*/ 0 w 12672453"/>
              <a:gd name="connsiteY2" fmla="*/ 6514484 h 6514484"/>
              <a:gd name="connsiteX3" fmla="*/ 0 w 12672453"/>
              <a:gd name="connsiteY3" fmla="*/ 1851921 h 651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2453" h="6514484">
                <a:moveTo>
                  <a:pt x="6078335" y="0"/>
                </a:moveTo>
                <a:lnTo>
                  <a:pt x="12672453" y="0"/>
                </a:lnTo>
                <a:lnTo>
                  <a:pt x="0" y="6514484"/>
                </a:lnTo>
                <a:lnTo>
                  <a:pt x="0" y="1851921"/>
                </a:lnTo>
                <a:close/>
              </a:path>
            </a:pathLst>
          </a:custGeom>
        </p:spPr>
      </p:pic>
      <p:sp>
        <p:nvSpPr>
          <p:cNvPr id="6" name="直角三角形 5"/>
          <p:cNvSpPr/>
          <p:nvPr/>
        </p:nvSpPr>
        <p:spPr>
          <a:xfrm flipH="1" flipV="1">
            <a:off x="6336225" y="0"/>
            <a:ext cx="5855775" cy="4051300"/>
          </a:xfrm>
          <a:prstGeom prst="rtTriangle">
            <a:avLst/>
          </a:prstGeom>
          <a:solidFill>
            <a:srgbClr val="2F559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直角三角形 6"/>
          <p:cNvSpPr/>
          <p:nvPr/>
        </p:nvSpPr>
        <p:spPr>
          <a:xfrm>
            <a:off x="0" y="5373682"/>
            <a:ext cx="2844800" cy="1484318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58431" y="4640580"/>
            <a:ext cx="216000" cy="1392896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42927" y="4504229"/>
            <a:ext cx="6142025" cy="978729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5842926" y="5495925"/>
            <a:ext cx="6142027" cy="52387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/>
      <p:bldP spid="5" grpId="0" bldLvl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2020/4/14 Tuesday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2750" y="365125"/>
            <a:ext cx="78105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639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383102" y="3271044"/>
            <a:ext cx="6096000" cy="2660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感谢您下载平台上提供的</a:t>
            </a: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www.tukuppt.com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非选择题</a:t>
            </a: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工作完成情况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成功案例展示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明年工作计划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非选择题</a:t>
            </a: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</a:rPr>
              <a:t>济南学考真题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tags" Target="../tags/tag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593DFB7-2051-4E67-B6EC-E121F56A7FF3}" type="datetimeFigureOut">
              <a:rPr lang="zh-CN" altLang="en-US" smtClean="0"/>
              <a:t>2020/4/14 Tuesday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DB1F-1699-498C-876E-0098CE4C7251}" type="datetimeFigureOut">
              <a:rPr lang="zh-CN" altLang="en-US" smtClean="0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&#19971;&#19979;&#40664;&#20889;&#22797;&#20064;&#39064;.do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3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image" Target="../media/image22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3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22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6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hemeOverride" Target="../theme/themeOverride1.xml"/><Relationship Id="rId6" Type="http://schemas.openxmlformats.org/officeDocument/2006/relationships/notesSlide" Target="../notesSlides/notesSlide34.xml"/><Relationship Id="rId5" Type="http://schemas.openxmlformats.org/officeDocument/2006/relationships/slideLayout" Target="../slideLayouts/slideLayout20.xml"/><Relationship Id="rId4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tags" Target="../tags/tag11.xml"/><Relationship Id="rId7" Type="http://schemas.openxmlformats.org/officeDocument/2006/relationships/image" Target="../media/image6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37.xml"/><Relationship Id="rId4" Type="http://schemas.openxmlformats.org/officeDocument/2006/relationships/tags" Target="../tags/tag12.xml"/><Relationship Id="rId9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8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4.jpe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469198" y="1249610"/>
            <a:ext cx="508075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800" b="1" dirty="0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初中学段  地理学科七年级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2081" y="522955"/>
            <a:ext cx="2075528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128762" y="522955"/>
            <a:ext cx="2061475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920468" y="230621"/>
            <a:ext cx="865400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zh-CN" altLang="en-US" sz="2800" b="1" kern="0" spc="150" dirty="0" smtClean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  济南市</a:t>
            </a:r>
            <a:r>
              <a:rPr lang="en-US" altLang="zh-CN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2020</a:t>
            </a:r>
            <a:r>
              <a:rPr lang="zh-CN" altLang="en-US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年春季学期延期开学网络学习资源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1321423" y="2534767"/>
            <a:ext cx="9975850" cy="1522095"/>
            <a:chOff x="3009680" y="2538515"/>
            <a:chExt cx="6678801" cy="1962632"/>
          </a:xfrm>
        </p:grpSpPr>
        <p:sp>
          <p:nvSpPr>
            <p:cNvPr id="8" name="矩形 7"/>
            <p:cNvSpPr/>
            <p:nvPr/>
          </p:nvSpPr>
          <p:spPr>
            <a:xfrm>
              <a:off x="3012758" y="2538515"/>
              <a:ext cx="6166484" cy="1659742"/>
            </a:xfrm>
            <a:prstGeom prst="rect">
              <a:avLst/>
            </a:prstGeom>
            <a:no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3009680" y="2547180"/>
              <a:ext cx="6166484" cy="1659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TextBox 13"/>
            <p:cNvSpPr txBox="1">
              <a:spLocks noChangeArrowheads="1"/>
            </p:cNvSpPr>
            <p:nvPr/>
          </p:nvSpPr>
          <p:spPr bwMode="auto">
            <a:xfrm>
              <a:off x="3163577" y="2796433"/>
              <a:ext cx="6524904" cy="17047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zh-CN" altLang="zh-CN" sz="4000" b="1" kern="100" dirty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济南市空中课堂七年级下册地理质量检测试题</a:t>
              </a:r>
              <a:r>
                <a:rPr lang="zh-CN" altLang="zh-CN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（</a:t>
              </a:r>
              <a:r>
                <a:rPr lang="zh-CN" altLang="en-US" sz="4000" b="1" kern="10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一</a:t>
              </a:r>
              <a:r>
                <a:rPr lang="zh-CN" altLang="zh-CN" sz="4000" b="1" kern="10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）</a:t>
              </a:r>
              <a:r>
                <a:rPr lang="zh-CN" altLang="en-US" sz="4000" b="1" kern="10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非选择</a:t>
              </a:r>
              <a:r>
                <a:rPr lang="zh-CN" altLang="en-US" sz="4000" b="1" kern="10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题</a:t>
              </a:r>
              <a:r>
                <a:rPr lang="zh-CN" altLang="en-US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讲评</a:t>
              </a:r>
              <a:endPara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</a:endParaRPr>
            </a:p>
          </p:txBody>
        </p:sp>
      </p:grpSp>
      <p:sp>
        <p:nvSpPr>
          <p:cNvPr id="7" name="TextBox 9"/>
          <p:cNvSpPr txBox="1"/>
          <p:nvPr/>
        </p:nvSpPr>
        <p:spPr bwMode="auto">
          <a:xfrm>
            <a:off x="3978451" y="5589426"/>
            <a:ext cx="4103696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defTabSz="914400">
              <a:defRPr/>
            </a:pPr>
            <a:r>
              <a:rPr lang="zh-CN" altLang="en-US" sz="2400" b="1" dirty="0" smtClean="0">
                <a:solidFill>
                  <a:srgbClr val="E7E6E6">
                    <a:lumMod val="10000"/>
                  </a:srgbClr>
                </a:solidFill>
                <a:latin typeface="方正大黑简体" panose="02010601030101010101" charset="-122"/>
                <a:ea typeface="方正大黑简体" panose="02010601030101010101" charset="-122"/>
              </a:rPr>
              <a:t>济南市教育教学研究院监制</a:t>
            </a:r>
            <a:endParaRPr lang="zh-CN" altLang="en-US" sz="2400" b="1" dirty="0">
              <a:solidFill>
                <a:srgbClr val="E7E6E6">
                  <a:lumMod val="10000"/>
                </a:srgbClr>
              </a:solidFill>
              <a:latin typeface="方正大黑简体" panose="02010601030101010101" charset="-122"/>
              <a:ea typeface="方正大黑简体" panose="02010601030101010101" charset="-122"/>
            </a:endParaRPr>
          </a:p>
        </p:txBody>
      </p:sp>
      <p:sp>
        <p:nvSpPr>
          <p:cNvPr id="53" name="TextBox 9"/>
          <p:cNvSpPr txBox="1"/>
          <p:nvPr/>
        </p:nvSpPr>
        <p:spPr bwMode="auto">
          <a:xfrm>
            <a:off x="1172782" y="4863014"/>
            <a:ext cx="967359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济南育秀中学  谢雨霖</a:t>
            </a:r>
            <a:endParaRPr lang="zh-CN" altLang="en-US" sz="2800" kern="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2" grpId="0"/>
      <p:bldP spid="7" grpId="0"/>
      <p:bldP spid="5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6407150" y="226060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国家或地区的特征</a:t>
            </a:r>
          </a:p>
        </p:txBody>
      </p:sp>
      <p:pic>
        <p:nvPicPr>
          <p:cNvPr id="1073742880" name="图片 1073742879" descr="未标题-1 拷贝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rcRect t="1250"/>
          <a:stretch>
            <a:fillRect/>
          </a:stretch>
        </p:blipFill>
        <p:spPr>
          <a:xfrm>
            <a:off x="2026285" y="809625"/>
            <a:ext cx="8138795" cy="50145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2002790" y="5839460"/>
            <a:ext cx="9735185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b="1">
                <a:ea typeface="宋体" panose="02010600030101010101" pitchFamily="2" charset="-122"/>
              </a:rPr>
              <a:t>地区</a:t>
            </a: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b="1">
                <a:ea typeface="宋体" panose="02010600030101010101" pitchFamily="2" charset="-122"/>
              </a:rPr>
              <a:t>＿＿＿＿＿＿＿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B</a:t>
            </a:r>
            <a:r>
              <a:rPr lang="zh-CN" b="1">
                <a:ea typeface="宋体" panose="02010600030101010101" pitchFamily="2" charset="-122"/>
              </a:rPr>
              <a:t>＿＿＿＿＿＿＿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C</a:t>
            </a:r>
            <a:r>
              <a:rPr lang="zh-CN" b="1">
                <a:ea typeface="宋体" panose="02010600030101010101" pitchFamily="2" charset="-122"/>
              </a:rPr>
              <a:t>＿＿＿＿＿＿＿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D</a:t>
            </a:r>
            <a:r>
              <a:rPr lang="zh-CN" b="1">
                <a:ea typeface="宋体" panose="02010600030101010101" pitchFamily="2" charset="-122"/>
              </a:rPr>
              <a:t>＿＿＿＿＿＿＿ 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M_______ </a:t>
            </a:r>
            <a:endParaRPr lang="zh-CN" b="1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b="1">
                <a:ea typeface="宋体" panose="02010600030101010101" pitchFamily="2" charset="-122"/>
              </a:rPr>
              <a:t>国家</a:t>
            </a: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</a:rPr>
              <a:t>E</a:t>
            </a:r>
            <a:r>
              <a:rPr lang="zh-CN" b="1">
                <a:ea typeface="宋体" panose="02010600030101010101" pitchFamily="2" charset="-122"/>
              </a:rPr>
              <a:t>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F</a:t>
            </a:r>
            <a:r>
              <a:rPr lang="zh-CN" b="1">
                <a:ea typeface="宋体" panose="02010600030101010101" pitchFamily="2" charset="-122"/>
              </a:rPr>
              <a:t>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G</a:t>
            </a:r>
            <a:r>
              <a:rPr lang="zh-CN" b="1">
                <a:ea typeface="宋体" panose="02010600030101010101" pitchFamily="2" charset="-122"/>
              </a:rPr>
              <a:t>＿＿＿＿＿＿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H</a:t>
            </a:r>
            <a:r>
              <a:rPr lang="zh-CN" b="1">
                <a:ea typeface="宋体" panose="02010600030101010101" pitchFamily="2" charset="-122"/>
              </a:rPr>
              <a:t>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I</a:t>
            </a:r>
            <a:r>
              <a:rPr lang="zh-CN" b="1">
                <a:ea typeface="宋体" panose="02010600030101010101" pitchFamily="2" charset="-122"/>
              </a:rPr>
              <a:t>＿＿＿＿＿</a:t>
            </a:r>
            <a:r>
              <a:rPr lang="en-US" b="1">
                <a:latin typeface="Times New Roman" panose="02020603050405020304" charset="0"/>
                <a:ea typeface="宋体" panose="02010600030101010101" pitchFamily="2" charset="-122"/>
              </a:rPr>
              <a:t>J____________</a:t>
            </a:r>
            <a:endParaRPr lang="en-US" altLang="en-US" b="1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12390" y="5839460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撒哈拉以南非洲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782185" y="583946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东南亚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587490" y="583946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欧洲西部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329295" y="582422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中东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023475" y="582422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极地地区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79090" y="63144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印度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110355" y="6314440"/>
            <a:ext cx="114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俄罗斯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440680" y="6314440"/>
            <a:ext cx="114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澳大利亚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881495" y="6314440"/>
            <a:ext cx="114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美国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329295" y="6314440"/>
            <a:ext cx="114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巴西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841230" y="6314440"/>
            <a:ext cx="114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日本</a:t>
            </a:r>
          </a:p>
        </p:txBody>
      </p:sp>
      <p:sp>
        <p:nvSpPr>
          <p:cNvPr id="1073742895" name="文本框 1073742894"/>
          <p:cNvSpPr txBox="1"/>
          <p:nvPr/>
        </p:nvSpPr>
        <p:spPr>
          <a:xfrm>
            <a:off x="5440680" y="5341938"/>
            <a:ext cx="457200" cy="695325"/>
          </a:xfrm>
          <a:prstGeom prst="rect">
            <a:avLst/>
          </a:prstGeom>
          <a:noFill/>
          <a:ln w="9525">
            <a:noFill/>
          </a:ln>
        </p:spPr>
        <p:txBody>
          <a:bodyPr wrap="square"/>
          <a:lstStyle/>
          <a:p>
            <a:r>
              <a:rPr lang="zh-CN" altLang="en-US"/>
              <a:t>M</a:t>
            </a: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518795" y="726440"/>
            <a:ext cx="1167320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  <a:cs typeface="楷体_GB2312" charset="0"/>
              </a:rPr>
              <a:t>27.（1</a:t>
            </a:r>
            <a:r>
              <a:rPr lang="en-US" sz="2000" b="0">
                <a:latin typeface="楷体" panose="02010609060101010101" charset="-122"/>
                <a:ea typeface="宋体" panose="02010600030101010101" pitchFamily="2" charset="-122"/>
                <a:cs typeface="楷体_GB2312" charset="0"/>
              </a:rPr>
              <a:t>3</a:t>
            </a:r>
            <a:r>
              <a:rPr lang="zh-CN" sz="2000" b="0">
                <a:ea typeface="宋体" panose="02010600030101010101" pitchFamily="2" charset="-122"/>
              </a:rPr>
              <a:t>分）</a:t>
            </a:r>
            <a:r>
              <a:rPr lang="zh-CN" sz="2000" b="1">
                <a:ea typeface="宋体" panose="02010600030101010101" pitchFamily="2" charset="-122"/>
              </a:rPr>
              <a:t>图说美国。</a:t>
            </a:r>
            <a:r>
              <a:rPr lang="zh-CN" sz="2000" b="0">
                <a:ea typeface="宋体" panose="02010600030101010101" pitchFamily="2" charset="-122"/>
              </a:rPr>
              <a:t>结合地图，认识美国河流、农业特点，体会地理要素之间的联系性。</a:t>
            </a:r>
            <a:endParaRPr lang="zh-CN" sz="2000" b="0">
              <a:ea typeface="宋体" panose="02010600030101010101" pitchFamily="2" charset="-122"/>
              <a:cs typeface="楷体_GB2312" charset="0"/>
            </a:endParaRPr>
          </a:p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  <a:cs typeface="楷体_GB2312" charset="0"/>
              </a:rPr>
              <a:t>★认识美国河流</a:t>
            </a:r>
            <a:endParaRPr lang="zh-CN" sz="20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</a:rPr>
              <a:t>密西西比河被称为美国的“黄金水道”，是世界第四长河，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</a:rPr>
              <a:t>干支流通航里程</a:t>
            </a:r>
            <a:r>
              <a:rPr lang="zh-CN" sz="2000" b="0">
                <a:ea typeface="宋体" panose="02010600030101010101" pitchFamily="2" charset="-122"/>
              </a:rPr>
              <a:t>约为2 万千米。时至今日，密西西比河年运输量在2亿至3亿吨。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615315" y="2776855"/>
            <a:ext cx="10728325" cy="36887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文本框 102"/>
          <p:cNvSpPr txBox="1"/>
          <p:nvPr/>
        </p:nvSpPr>
        <p:spPr>
          <a:xfrm>
            <a:off x="739140" y="843280"/>
            <a:ext cx="1086929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sz="2000" b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）据图及资料</a:t>
            </a:r>
            <a:r>
              <a:rPr lang="en-US" sz="2000" b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分析密西西比河成为</a:t>
            </a:r>
            <a:r>
              <a:rPr lang="en-US" sz="2000" b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黄金水道</a:t>
            </a:r>
            <a:r>
              <a:rPr lang="en-US" sz="2000" b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”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的原因，完成知识结构图。（6分）</a:t>
            </a:r>
            <a:endParaRPr lang="zh-CN" altLang="en-US" sz="20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-21474826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060" y="1202690"/>
            <a:ext cx="8918575" cy="26022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848485" y="1153795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众多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16100" y="1763395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大平原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982720" y="1795145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缓慢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025650" y="2726055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长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399530" y="2771140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大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425825" y="2417445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  <a:latin typeface="Calibri" panose="020F0502020204030204" pitchFamily="34" charset="0"/>
              </a:rPr>
              <a:t>①、②</a:t>
            </a:r>
          </a:p>
        </p:txBody>
      </p:sp>
      <p:pic>
        <p:nvPicPr>
          <p:cNvPr id="10" name="图片 9" descr="QQ截图202004081400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315" y="4003040"/>
            <a:ext cx="10067290" cy="285496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39140" y="4003040"/>
            <a:ext cx="10990580" cy="273875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2609850" y="5088255"/>
            <a:ext cx="2455545" cy="1140460"/>
            <a:chOff x="3465" y="5174"/>
            <a:chExt cx="4414" cy="3342"/>
          </a:xfrm>
        </p:grpSpPr>
        <p:sp>
          <p:nvSpPr>
            <p:cNvPr id="22" name="任意多边形 21"/>
            <p:cNvSpPr/>
            <p:nvPr/>
          </p:nvSpPr>
          <p:spPr>
            <a:xfrm>
              <a:off x="4762" y="7344"/>
              <a:ext cx="1620" cy="473"/>
            </a:xfrm>
            <a:custGeom>
              <a:avLst/>
              <a:gdLst>
                <a:gd name="connisteX0" fmla="*/ 0 w 1028700"/>
                <a:gd name="connsiteY0" fmla="*/ 0 h 300355"/>
                <a:gd name="connisteX1" fmla="*/ 237490 w 1028700"/>
                <a:gd name="connsiteY1" fmla="*/ 0 h 300355"/>
                <a:gd name="connisteX2" fmla="*/ 379730 w 1028700"/>
                <a:gd name="connsiteY2" fmla="*/ 31750 h 300355"/>
                <a:gd name="connisteX3" fmla="*/ 459105 w 1028700"/>
                <a:gd name="connsiteY3" fmla="*/ 78740 h 300355"/>
                <a:gd name="connisteX4" fmla="*/ 633095 w 1028700"/>
                <a:gd name="connsiteY4" fmla="*/ 110490 h 300355"/>
                <a:gd name="connisteX5" fmla="*/ 680720 w 1028700"/>
                <a:gd name="connsiteY5" fmla="*/ 126365 h 300355"/>
                <a:gd name="connisteX6" fmla="*/ 775335 w 1028700"/>
                <a:gd name="connsiteY6" fmla="*/ 253365 h 300355"/>
                <a:gd name="connisteX7" fmla="*/ 886460 w 1028700"/>
                <a:gd name="connsiteY7" fmla="*/ 253365 h 300355"/>
                <a:gd name="connisteX8" fmla="*/ 949960 w 1028700"/>
                <a:gd name="connsiteY8" fmla="*/ 253365 h 300355"/>
                <a:gd name="connisteX9" fmla="*/ 997585 w 1028700"/>
                <a:gd name="connsiteY9" fmla="*/ 300355 h 300355"/>
                <a:gd name="connisteX10" fmla="*/ 1028700 w 1028700"/>
                <a:gd name="connsiteY10" fmla="*/ 300355 h 30035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</a:cxnLst>
              <a:rect l="l" t="t" r="r" b="b"/>
              <a:pathLst>
                <a:path w="1028700" h="300355">
                  <a:moveTo>
                    <a:pt x="0" y="0"/>
                  </a:moveTo>
                  <a:lnTo>
                    <a:pt x="237490" y="0"/>
                  </a:lnTo>
                  <a:lnTo>
                    <a:pt x="379730" y="31750"/>
                  </a:lnTo>
                  <a:lnTo>
                    <a:pt x="459105" y="78740"/>
                  </a:lnTo>
                  <a:lnTo>
                    <a:pt x="633095" y="110490"/>
                  </a:lnTo>
                  <a:lnTo>
                    <a:pt x="680720" y="126365"/>
                  </a:lnTo>
                  <a:lnTo>
                    <a:pt x="775335" y="253365"/>
                  </a:lnTo>
                  <a:lnTo>
                    <a:pt x="886460" y="253365"/>
                  </a:lnTo>
                  <a:lnTo>
                    <a:pt x="949960" y="253365"/>
                  </a:lnTo>
                  <a:lnTo>
                    <a:pt x="997585" y="300355"/>
                  </a:lnTo>
                  <a:lnTo>
                    <a:pt x="1028700" y="300355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5659" y="5374"/>
              <a:ext cx="748" cy="1521"/>
            </a:xfrm>
            <a:custGeom>
              <a:avLst/>
              <a:gdLst>
                <a:gd name="connisteX0" fmla="*/ 0 w 474980"/>
                <a:gd name="connsiteY0" fmla="*/ 0 h 965835"/>
                <a:gd name="connisteX1" fmla="*/ 95250 w 474980"/>
                <a:gd name="connsiteY1" fmla="*/ 15875 h 965835"/>
                <a:gd name="connisteX2" fmla="*/ 158750 w 474980"/>
                <a:gd name="connsiteY2" fmla="*/ 47625 h 965835"/>
                <a:gd name="connisteX3" fmla="*/ 79375 w 474980"/>
                <a:gd name="connsiteY3" fmla="*/ 110490 h 965835"/>
                <a:gd name="connisteX4" fmla="*/ 79375 w 474980"/>
                <a:gd name="connsiteY4" fmla="*/ 189865 h 965835"/>
                <a:gd name="connisteX5" fmla="*/ 221615 w 474980"/>
                <a:gd name="connsiteY5" fmla="*/ 285115 h 965835"/>
                <a:gd name="connisteX6" fmla="*/ 332740 w 474980"/>
                <a:gd name="connsiteY6" fmla="*/ 379730 h 965835"/>
                <a:gd name="connisteX7" fmla="*/ 364490 w 474980"/>
                <a:gd name="connsiteY7" fmla="*/ 443230 h 965835"/>
                <a:gd name="connisteX8" fmla="*/ 364490 w 474980"/>
                <a:gd name="connsiteY8" fmla="*/ 522605 h 965835"/>
                <a:gd name="connisteX9" fmla="*/ 459105 w 474980"/>
                <a:gd name="connsiteY9" fmla="*/ 585470 h 965835"/>
                <a:gd name="connisteX10" fmla="*/ 474980 w 474980"/>
                <a:gd name="connsiteY10" fmla="*/ 617220 h 965835"/>
                <a:gd name="connisteX11" fmla="*/ 427990 w 474980"/>
                <a:gd name="connsiteY11" fmla="*/ 712470 h 965835"/>
                <a:gd name="connisteX12" fmla="*/ 396240 w 474980"/>
                <a:gd name="connsiteY12" fmla="*/ 744220 h 965835"/>
                <a:gd name="connisteX13" fmla="*/ 380365 w 474980"/>
                <a:gd name="connsiteY13" fmla="*/ 838835 h 965835"/>
                <a:gd name="connisteX14" fmla="*/ 364490 w 474980"/>
                <a:gd name="connsiteY14" fmla="*/ 902335 h 965835"/>
                <a:gd name="connisteX15" fmla="*/ 412115 w 474980"/>
                <a:gd name="connsiteY15" fmla="*/ 949960 h 965835"/>
                <a:gd name="connisteX16" fmla="*/ 459105 w 474980"/>
                <a:gd name="connsiteY16" fmla="*/ 965835 h 9658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  <a:cxn ang="0">
                  <a:pos x="connisteX16" y="connsiteY16"/>
                </a:cxn>
              </a:cxnLst>
              <a:rect l="l" t="t" r="r" b="b"/>
              <a:pathLst>
                <a:path w="474980" h="965835">
                  <a:moveTo>
                    <a:pt x="0" y="0"/>
                  </a:moveTo>
                  <a:lnTo>
                    <a:pt x="95250" y="15875"/>
                  </a:lnTo>
                  <a:lnTo>
                    <a:pt x="158750" y="47625"/>
                  </a:lnTo>
                  <a:lnTo>
                    <a:pt x="79375" y="110490"/>
                  </a:lnTo>
                  <a:lnTo>
                    <a:pt x="79375" y="189865"/>
                  </a:lnTo>
                  <a:lnTo>
                    <a:pt x="221615" y="285115"/>
                  </a:lnTo>
                  <a:lnTo>
                    <a:pt x="332740" y="379730"/>
                  </a:lnTo>
                  <a:lnTo>
                    <a:pt x="364490" y="443230"/>
                  </a:lnTo>
                  <a:lnTo>
                    <a:pt x="364490" y="522605"/>
                  </a:lnTo>
                  <a:lnTo>
                    <a:pt x="459105" y="585470"/>
                  </a:lnTo>
                  <a:lnTo>
                    <a:pt x="474980" y="617220"/>
                  </a:lnTo>
                  <a:lnTo>
                    <a:pt x="427990" y="712470"/>
                  </a:lnTo>
                  <a:lnTo>
                    <a:pt x="396240" y="744220"/>
                  </a:lnTo>
                  <a:lnTo>
                    <a:pt x="380365" y="838835"/>
                  </a:lnTo>
                  <a:lnTo>
                    <a:pt x="364490" y="902335"/>
                  </a:lnTo>
                  <a:lnTo>
                    <a:pt x="412115" y="949960"/>
                  </a:lnTo>
                  <a:lnTo>
                    <a:pt x="459105" y="965835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607" y="6222"/>
              <a:ext cx="1272" cy="1097"/>
            </a:xfrm>
            <a:custGeom>
              <a:avLst/>
              <a:gdLst>
                <a:gd name="connisteX0" fmla="*/ 807720 w 807720"/>
                <a:gd name="connsiteY0" fmla="*/ 0 h 696595"/>
                <a:gd name="connisteX1" fmla="*/ 680720 w 807720"/>
                <a:gd name="connsiteY1" fmla="*/ 110490 h 696595"/>
                <a:gd name="connisteX2" fmla="*/ 664845 w 807720"/>
                <a:gd name="connsiteY2" fmla="*/ 221615 h 696595"/>
                <a:gd name="connisteX3" fmla="*/ 601345 w 807720"/>
                <a:gd name="connsiteY3" fmla="*/ 332105 h 696595"/>
                <a:gd name="connisteX4" fmla="*/ 554355 w 807720"/>
                <a:gd name="connsiteY4" fmla="*/ 395605 h 696595"/>
                <a:gd name="connisteX5" fmla="*/ 459105 w 807720"/>
                <a:gd name="connsiteY5" fmla="*/ 443230 h 696595"/>
                <a:gd name="connisteX6" fmla="*/ 332740 w 807720"/>
                <a:gd name="connsiteY6" fmla="*/ 427355 h 696595"/>
                <a:gd name="connisteX7" fmla="*/ 316865 w 807720"/>
                <a:gd name="connsiteY7" fmla="*/ 427355 h 696595"/>
                <a:gd name="connisteX8" fmla="*/ 285115 w 807720"/>
                <a:gd name="connsiteY8" fmla="*/ 474980 h 696595"/>
                <a:gd name="connisteX9" fmla="*/ 237490 w 807720"/>
                <a:gd name="connsiteY9" fmla="*/ 521970 h 696595"/>
                <a:gd name="connisteX10" fmla="*/ 142240 w 807720"/>
                <a:gd name="connsiteY10" fmla="*/ 585470 h 696595"/>
                <a:gd name="connisteX11" fmla="*/ 63500 w 807720"/>
                <a:gd name="connsiteY11" fmla="*/ 617220 h 696595"/>
                <a:gd name="connisteX12" fmla="*/ 15875 w 807720"/>
                <a:gd name="connsiteY12" fmla="*/ 664845 h 696595"/>
                <a:gd name="connisteX13" fmla="*/ 0 w 807720"/>
                <a:gd name="connsiteY13" fmla="*/ 696595 h 69659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</a:cxnLst>
              <a:rect l="l" t="t" r="r" b="b"/>
              <a:pathLst>
                <a:path w="807720" h="696595">
                  <a:moveTo>
                    <a:pt x="807720" y="0"/>
                  </a:moveTo>
                  <a:lnTo>
                    <a:pt x="680720" y="110490"/>
                  </a:lnTo>
                  <a:lnTo>
                    <a:pt x="664845" y="221615"/>
                  </a:lnTo>
                  <a:lnTo>
                    <a:pt x="601345" y="332105"/>
                  </a:lnTo>
                  <a:lnTo>
                    <a:pt x="554355" y="395605"/>
                  </a:lnTo>
                  <a:lnTo>
                    <a:pt x="459105" y="443230"/>
                  </a:lnTo>
                  <a:lnTo>
                    <a:pt x="332740" y="427355"/>
                  </a:lnTo>
                  <a:lnTo>
                    <a:pt x="316865" y="427355"/>
                  </a:lnTo>
                  <a:lnTo>
                    <a:pt x="285115" y="474980"/>
                  </a:lnTo>
                  <a:lnTo>
                    <a:pt x="237490" y="521970"/>
                  </a:lnTo>
                  <a:lnTo>
                    <a:pt x="142240" y="585470"/>
                  </a:lnTo>
                  <a:lnTo>
                    <a:pt x="63500" y="617220"/>
                  </a:lnTo>
                  <a:lnTo>
                    <a:pt x="15875" y="664845"/>
                  </a:lnTo>
                  <a:lnTo>
                    <a:pt x="0" y="696595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3465" y="5174"/>
              <a:ext cx="3192" cy="3342"/>
            </a:xfrm>
            <a:custGeom>
              <a:avLst/>
              <a:gdLst>
                <a:gd name="connisteX0" fmla="*/ 0 w 2026920"/>
                <a:gd name="connsiteY0" fmla="*/ 269240 h 2122170"/>
                <a:gd name="connisteX1" fmla="*/ 31750 w 2026920"/>
                <a:gd name="connsiteY1" fmla="*/ 158750 h 2122170"/>
                <a:gd name="connisteX2" fmla="*/ 31750 w 2026920"/>
                <a:gd name="connsiteY2" fmla="*/ 79375 h 2122170"/>
                <a:gd name="connisteX3" fmla="*/ 142240 w 2026920"/>
                <a:gd name="connsiteY3" fmla="*/ 31750 h 2122170"/>
                <a:gd name="connisteX4" fmla="*/ 269240 w 2026920"/>
                <a:gd name="connsiteY4" fmla="*/ 63500 h 2122170"/>
                <a:gd name="connisteX5" fmla="*/ 364490 w 2026920"/>
                <a:gd name="connsiteY5" fmla="*/ 79375 h 2122170"/>
                <a:gd name="connisteX6" fmla="*/ 506730 w 2026920"/>
                <a:gd name="connsiteY6" fmla="*/ 0 h 2122170"/>
                <a:gd name="connisteX7" fmla="*/ 664845 w 2026920"/>
                <a:gd name="connsiteY7" fmla="*/ 31750 h 2122170"/>
                <a:gd name="connisteX8" fmla="*/ 775970 w 2026920"/>
                <a:gd name="connsiteY8" fmla="*/ 63500 h 2122170"/>
                <a:gd name="connisteX9" fmla="*/ 886460 w 2026920"/>
                <a:gd name="connsiteY9" fmla="*/ 127000 h 2122170"/>
                <a:gd name="connisteX10" fmla="*/ 949960 w 2026920"/>
                <a:gd name="connsiteY10" fmla="*/ 237490 h 2122170"/>
                <a:gd name="connisteX11" fmla="*/ 949960 w 2026920"/>
                <a:gd name="connsiteY11" fmla="*/ 348615 h 2122170"/>
                <a:gd name="connisteX12" fmla="*/ 949960 w 2026920"/>
                <a:gd name="connsiteY12" fmla="*/ 396240 h 2122170"/>
                <a:gd name="connisteX13" fmla="*/ 918210 w 2026920"/>
                <a:gd name="connsiteY13" fmla="*/ 427990 h 2122170"/>
                <a:gd name="connisteX14" fmla="*/ 981710 w 2026920"/>
                <a:gd name="connsiteY14" fmla="*/ 522605 h 2122170"/>
                <a:gd name="connisteX15" fmla="*/ 1045210 w 2026920"/>
                <a:gd name="connsiteY15" fmla="*/ 570230 h 2122170"/>
                <a:gd name="connisteX16" fmla="*/ 1076960 w 2026920"/>
                <a:gd name="connsiteY16" fmla="*/ 649605 h 2122170"/>
                <a:gd name="connisteX17" fmla="*/ 1155700 w 2026920"/>
                <a:gd name="connsiteY17" fmla="*/ 665480 h 2122170"/>
                <a:gd name="connisteX18" fmla="*/ 1219200 w 2026920"/>
                <a:gd name="connsiteY18" fmla="*/ 665480 h 2122170"/>
                <a:gd name="connisteX19" fmla="*/ 1282700 w 2026920"/>
                <a:gd name="connsiteY19" fmla="*/ 696595 h 2122170"/>
                <a:gd name="connisteX20" fmla="*/ 1330325 w 2026920"/>
                <a:gd name="connsiteY20" fmla="*/ 839470 h 2122170"/>
                <a:gd name="connisteX21" fmla="*/ 1409065 w 2026920"/>
                <a:gd name="connsiteY21" fmla="*/ 949960 h 2122170"/>
                <a:gd name="connisteX22" fmla="*/ 1488440 w 2026920"/>
                <a:gd name="connsiteY22" fmla="*/ 1076960 h 2122170"/>
                <a:gd name="connisteX23" fmla="*/ 1551940 w 2026920"/>
                <a:gd name="connsiteY23" fmla="*/ 1061085 h 2122170"/>
                <a:gd name="connisteX24" fmla="*/ 1551940 w 2026920"/>
                <a:gd name="connsiteY24" fmla="*/ 1045210 h 2122170"/>
                <a:gd name="connisteX25" fmla="*/ 1694180 w 2026920"/>
                <a:gd name="connsiteY25" fmla="*/ 1124585 h 2122170"/>
                <a:gd name="connisteX26" fmla="*/ 1805305 w 2026920"/>
                <a:gd name="connsiteY26" fmla="*/ 1124585 h 2122170"/>
                <a:gd name="connisteX27" fmla="*/ 1837055 w 2026920"/>
                <a:gd name="connsiteY27" fmla="*/ 1124585 h 2122170"/>
                <a:gd name="connisteX28" fmla="*/ 1995170 w 2026920"/>
                <a:gd name="connsiteY28" fmla="*/ 1235075 h 2122170"/>
                <a:gd name="connisteX29" fmla="*/ 1995170 w 2026920"/>
                <a:gd name="connsiteY29" fmla="*/ 1282700 h 2122170"/>
                <a:gd name="connisteX30" fmla="*/ 1979295 w 2026920"/>
                <a:gd name="connsiteY30" fmla="*/ 1424940 h 2122170"/>
                <a:gd name="connisteX31" fmla="*/ 1931670 w 2026920"/>
                <a:gd name="connsiteY31" fmla="*/ 1504315 h 2122170"/>
                <a:gd name="connisteX32" fmla="*/ 1915795 w 2026920"/>
                <a:gd name="connsiteY32" fmla="*/ 1599565 h 2122170"/>
                <a:gd name="connisteX33" fmla="*/ 1852295 w 2026920"/>
                <a:gd name="connsiteY33" fmla="*/ 1647190 h 2122170"/>
                <a:gd name="connisteX34" fmla="*/ 1821180 w 2026920"/>
                <a:gd name="connsiteY34" fmla="*/ 1694180 h 2122170"/>
                <a:gd name="connisteX35" fmla="*/ 1805305 w 2026920"/>
                <a:gd name="connsiteY35" fmla="*/ 1757680 h 2122170"/>
                <a:gd name="connisteX36" fmla="*/ 1899920 w 2026920"/>
                <a:gd name="connsiteY36" fmla="*/ 1805305 h 2122170"/>
                <a:gd name="connisteX37" fmla="*/ 1868170 w 2026920"/>
                <a:gd name="connsiteY37" fmla="*/ 1915795 h 2122170"/>
                <a:gd name="connisteX38" fmla="*/ 1805305 w 2026920"/>
                <a:gd name="connsiteY38" fmla="*/ 1963420 h 2122170"/>
                <a:gd name="connisteX39" fmla="*/ 1868170 w 2026920"/>
                <a:gd name="connsiteY39" fmla="*/ 2042795 h 2122170"/>
                <a:gd name="connisteX40" fmla="*/ 1979295 w 2026920"/>
                <a:gd name="connsiteY40" fmla="*/ 2090420 h 2122170"/>
                <a:gd name="connisteX41" fmla="*/ 2026920 w 2026920"/>
                <a:gd name="connsiteY41" fmla="*/ 2122170 h 212217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  <a:cxn ang="0">
                  <a:pos x="connisteX16" y="connsiteY16"/>
                </a:cxn>
                <a:cxn ang="0">
                  <a:pos x="connisteX17" y="connsiteY17"/>
                </a:cxn>
                <a:cxn ang="0">
                  <a:pos x="connisteX18" y="connsiteY18"/>
                </a:cxn>
                <a:cxn ang="0">
                  <a:pos x="connisteX19" y="connsiteY19"/>
                </a:cxn>
                <a:cxn ang="0">
                  <a:pos x="connisteX20" y="connsiteY20"/>
                </a:cxn>
                <a:cxn ang="0">
                  <a:pos x="connisteX21" y="connsiteY21"/>
                </a:cxn>
                <a:cxn ang="0">
                  <a:pos x="connisteX22" y="connsiteY22"/>
                </a:cxn>
                <a:cxn ang="0">
                  <a:pos x="connisteX23" y="connsiteY23"/>
                </a:cxn>
                <a:cxn ang="0">
                  <a:pos x="connisteX24" y="connsiteY24"/>
                </a:cxn>
                <a:cxn ang="0">
                  <a:pos x="connisteX25" y="connsiteY25"/>
                </a:cxn>
                <a:cxn ang="0">
                  <a:pos x="connisteX26" y="connsiteY26"/>
                </a:cxn>
                <a:cxn ang="0">
                  <a:pos x="connisteX27" y="connsiteY27"/>
                </a:cxn>
                <a:cxn ang="0">
                  <a:pos x="connisteX28" y="connsiteY28"/>
                </a:cxn>
                <a:cxn ang="0">
                  <a:pos x="connisteX29" y="connsiteY29"/>
                </a:cxn>
                <a:cxn ang="0">
                  <a:pos x="connisteX30" y="connsiteY30"/>
                </a:cxn>
                <a:cxn ang="0">
                  <a:pos x="connisteX31" y="connsiteY31"/>
                </a:cxn>
                <a:cxn ang="0">
                  <a:pos x="connisteX32" y="connsiteY32"/>
                </a:cxn>
                <a:cxn ang="0">
                  <a:pos x="connisteX33" y="connsiteY33"/>
                </a:cxn>
                <a:cxn ang="0">
                  <a:pos x="connisteX34" y="connsiteY34"/>
                </a:cxn>
                <a:cxn ang="0">
                  <a:pos x="connisteX35" y="connsiteY35"/>
                </a:cxn>
                <a:cxn ang="0">
                  <a:pos x="connisteX36" y="connsiteY36"/>
                </a:cxn>
                <a:cxn ang="0">
                  <a:pos x="connisteX37" y="connsiteY37"/>
                </a:cxn>
                <a:cxn ang="0">
                  <a:pos x="connisteX38" y="connsiteY38"/>
                </a:cxn>
                <a:cxn ang="0">
                  <a:pos x="connisteX39" y="connsiteY39"/>
                </a:cxn>
                <a:cxn ang="0">
                  <a:pos x="connisteX40" y="connsiteY40"/>
                </a:cxn>
                <a:cxn ang="0">
                  <a:pos x="connisteX41" y="connsiteY41"/>
                </a:cxn>
              </a:cxnLst>
              <a:rect l="l" t="t" r="r" b="b"/>
              <a:pathLst>
                <a:path w="2026920" h="2122170">
                  <a:moveTo>
                    <a:pt x="0" y="269240"/>
                  </a:moveTo>
                  <a:lnTo>
                    <a:pt x="31750" y="158750"/>
                  </a:lnTo>
                  <a:lnTo>
                    <a:pt x="31750" y="79375"/>
                  </a:lnTo>
                  <a:lnTo>
                    <a:pt x="142240" y="31750"/>
                  </a:lnTo>
                  <a:lnTo>
                    <a:pt x="269240" y="63500"/>
                  </a:lnTo>
                  <a:lnTo>
                    <a:pt x="364490" y="79375"/>
                  </a:lnTo>
                  <a:lnTo>
                    <a:pt x="506730" y="0"/>
                  </a:lnTo>
                  <a:lnTo>
                    <a:pt x="664845" y="31750"/>
                  </a:lnTo>
                  <a:lnTo>
                    <a:pt x="775970" y="63500"/>
                  </a:lnTo>
                  <a:lnTo>
                    <a:pt x="886460" y="127000"/>
                  </a:lnTo>
                  <a:lnTo>
                    <a:pt x="949960" y="237490"/>
                  </a:lnTo>
                  <a:lnTo>
                    <a:pt x="949960" y="348615"/>
                  </a:lnTo>
                  <a:lnTo>
                    <a:pt x="949960" y="396240"/>
                  </a:lnTo>
                  <a:lnTo>
                    <a:pt x="918210" y="427990"/>
                  </a:lnTo>
                  <a:lnTo>
                    <a:pt x="981710" y="522605"/>
                  </a:lnTo>
                  <a:lnTo>
                    <a:pt x="1045210" y="570230"/>
                  </a:lnTo>
                  <a:lnTo>
                    <a:pt x="1076960" y="649605"/>
                  </a:lnTo>
                  <a:lnTo>
                    <a:pt x="1155700" y="665480"/>
                  </a:lnTo>
                  <a:lnTo>
                    <a:pt x="1219200" y="665480"/>
                  </a:lnTo>
                  <a:lnTo>
                    <a:pt x="1282700" y="696595"/>
                  </a:lnTo>
                  <a:lnTo>
                    <a:pt x="1330325" y="839470"/>
                  </a:lnTo>
                  <a:lnTo>
                    <a:pt x="1409065" y="949960"/>
                  </a:lnTo>
                  <a:lnTo>
                    <a:pt x="1488440" y="1076960"/>
                  </a:lnTo>
                  <a:lnTo>
                    <a:pt x="1551940" y="1061085"/>
                  </a:lnTo>
                  <a:lnTo>
                    <a:pt x="1551940" y="1045210"/>
                  </a:lnTo>
                  <a:lnTo>
                    <a:pt x="1694180" y="1124585"/>
                  </a:lnTo>
                  <a:lnTo>
                    <a:pt x="1805305" y="1124585"/>
                  </a:lnTo>
                  <a:lnTo>
                    <a:pt x="1837055" y="1124585"/>
                  </a:lnTo>
                  <a:lnTo>
                    <a:pt x="1995170" y="1235075"/>
                  </a:lnTo>
                  <a:lnTo>
                    <a:pt x="1995170" y="1282700"/>
                  </a:lnTo>
                  <a:lnTo>
                    <a:pt x="1979295" y="1424940"/>
                  </a:lnTo>
                  <a:lnTo>
                    <a:pt x="1931670" y="1504315"/>
                  </a:lnTo>
                  <a:lnTo>
                    <a:pt x="1915795" y="1599565"/>
                  </a:lnTo>
                  <a:lnTo>
                    <a:pt x="1852295" y="1647190"/>
                  </a:lnTo>
                  <a:lnTo>
                    <a:pt x="1821180" y="1694180"/>
                  </a:lnTo>
                  <a:lnTo>
                    <a:pt x="1805305" y="1757680"/>
                  </a:lnTo>
                  <a:lnTo>
                    <a:pt x="1899920" y="1805305"/>
                  </a:lnTo>
                  <a:lnTo>
                    <a:pt x="1868170" y="1915795"/>
                  </a:lnTo>
                  <a:lnTo>
                    <a:pt x="1805305" y="1963420"/>
                  </a:lnTo>
                  <a:lnTo>
                    <a:pt x="1868170" y="2042795"/>
                  </a:lnTo>
                  <a:lnTo>
                    <a:pt x="1979295" y="2090420"/>
                  </a:lnTo>
                  <a:lnTo>
                    <a:pt x="2026920" y="212217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440930" y="5262880"/>
            <a:ext cx="1867535" cy="927100"/>
            <a:chOff x="12267" y="5673"/>
            <a:chExt cx="3315" cy="2668"/>
          </a:xfrm>
        </p:grpSpPr>
        <p:sp>
          <p:nvSpPr>
            <p:cNvPr id="32" name="任意多边形 31"/>
            <p:cNvSpPr/>
            <p:nvPr/>
          </p:nvSpPr>
          <p:spPr>
            <a:xfrm>
              <a:off x="12267" y="5897"/>
              <a:ext cx="2319" cy="2444"/>
            </a:xfrm>
            <a:custGeom>
              <a:avLst/>
              <a:gdLst>
                <a:gd name="connisteX0" fmla="*/ 0 w 1472565"/>
                <a:gd name="connsiteY0" fmla="*/ 95250 h 1551940"/>
                <a:gd name="connisteX1" fmla="*/ 0 w 1472565"/>
                <a:gd name="connsiteY1" fmla="*/ 47625 h 1551940"/>
                <a:gd name="connisteX2" fmla="*/ 142875 w 1472565"/>
                <a:gd name="connsiteY2" fmla="*/ 47625 h 1551940"/>
                <a:gd name="connisteX3" fmla="*/ 237490 w 1472565"/>
                <a:gd name="connsiteY3" fmla="*/ 0 h 1551940"/>
                <a:gd name="connisteX4" fmla="*/ 348615 w 1472565"/>
                <a:gd name="connsiteY4" fmla="*/ 0 h 1551940"/>
                <a:gd name="connisteX5" fmla="*/ 506730 w 1472565"/>
                <a:gd name="connsiteY5" fmla="*/ 142875 h 1551940"/>
                <a:gd name="connisteX6" fmla="*/ 633730 w 1472565"/>
                <a:gd name="connsiteY6" fmla="*/ 269240 h 1551940"/>
                <a:gd name="connisteX7" fmla="*/ 775970 w 1472565"/>
                <a:gd name="connsiteY7" fmla="*/ 348615 h 1551940"/>
                <a:gd name="connisteX8" fmla="*/ 871220 w 1472565"/>
                <a:gd name="connsiteY8" fmla="*/ 380365 h 1551940"/>
                <a:gd name="connisteX9" fmla="*/ 934085 w 1472565"/>
                <a:gd name="connsiteY9" fmla="*/ 586105 h 1551940"/>
                <a:gd name="connisteX10" fmla="*/ 1013460 w 1472565"/>
                <a:gd name="connsiteY10" fmla="*/ 713105 h 1551940"/>
                <a:gd name="connisteX11" fmla="*/ 1235075 w 1472565"/>
                <a:gd name="connsiteY11" fmla="*/ 728345 h 1551940"/>
                <a:gd name="connisteX12" fmla="*/ 1377315 w 1472565"/>
                <a:gd name="connsiteY12" fmla="*/ 760095 h 1551940"/>
                <a:gd name="connisteX13" fmla="*/ 1456690 w 1472565"/>
                <a:gd name="connsiteY13" fmla="*/ 965835 h 1551940"/>
                <a:gd name="connisteX14" fmla="*/ 1362075 w 1472565"/>
                <a:gd name="connsiteY14" fmla="*/ 1140460 h 1551940"/>
                <a:gd name="connisteX15" fmla="*/ 1377315 w 1472565"/>
                <a:gd name="connsiteY15" fmla="*/ 1282700 h 1551940"/>
                <a:gd name="connisteX16" fmla="*/ 1362075 w 1472565"/>
                <a:gd name="connsiteY16" fmla="*/ 1393825 h 1551940"/>
                <a:gd name="connisteX17" fmla="*/ 1409065 w 1472565"/>
                <a:gd name="connsiteY17" fmla="*/ 1520190 h 1551940"/>
                <a:gd name="connisteX18" fmla="*/ 1472565 w 1472565"/>
                <a:gd name="connsiteY18" fmla="*/ 1551940 h 15519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  <a:cxn ang="0">
                  <a:pos x="connisteX12" y="connsiteY12"/>
                </a:cxn>
                <a:cxn ang="0">
                  <a:pos x="connisteX13" y="connsiteY13"/>
                </a:cxn>
                <a:cxn ang="0">
                  <a:pos x="connisteX14" y="connsiteY14"/>
                </a:cxn>
                <a:cxn ang="0">
                  <a:pos x="connisteX15" y="connsiteY15"/>
                </a:cxn>
                <a:cxn ang="0">
                  <a:pos x="connisteX16" y="connsiteY16"/>
                </a:cxn>
                <a:cxn ang="0">
                  <a:pos x="connisteX17" y="connsiteY17"/>
                </a:cxn>
                <a:cxn ang="0">
                  <a:pos x="connisteX18" y="connsiteY18"/>
                </a:cxn>
              </a:cxnLst>
              <a:rect l="l" t="t" r="r" b="b"/>
              <a:pathLst>
                <a:path w="1472565" h="1551940">
                  <a:moveTo>
                    <a:pt x="0" y="95250"/>
                  </a:moveTo>
                  <a:lnTo>
                    <a:pt x="0" y="47625"/>
                  </a:lnTo>
                  <a:lnTo>
                    <a:pt x="142875" y="47625"/>
                  </a:lnTo>
                  <a:lnTo>
                    <a:pt x="237490" y="0"/>
                  </a:lnTo>
                  <a:lnTo>
                    <a:pt x="348615" y="0"/>
                  </a:lnTo>
                  <a:lnTo>
                    <a:pt x="506730" y="142875"/>
                  </a:lnTo>
                  <a:lnTo>
                    <a:pt x="633730" y="269240"/>
                  </a:lnTo>
                  <a:lnTo>
                    <a:pt x="775970" y="348615"/>
                  </a:lnTo>
                  <a:lnTo>
                    <a:pt x="871220" y="380365"/>
                  </a:lnTo>
                  <a:lnTo>
                    <a:pt x="934085" y="586105"/>
                  </a:lnTo>
                  <a:lnTo>
                    <a:pt x="1013460" y="713105"/>
                  </a:lnTo>
                  <a:lnTo>
                    <a:pt x="1235075" y="728345"/>
                  </a:lnTo>
                  <a:lnTo>
                    <a:pt x="1377315" y="760095"/>
                  </a:lnTo>
                  <a:lnTo>
                    <a:pt x="1456690" y="965835"/>
                  </a:lnTo>
                  <a:lnTo>
                    <a:pt x="1362075" y="1140460"/>
                  </a:lnTo>
                  <a:lnTo>
                    <a:pt x="1377315" y="1282700"/>
                  </a:lnTo>
                  <a:lnTo>
                    <a:pt x="1362075" y="1393825"/>
                  </a:lnTo>
                  <a:lnTo>
                    <a:pt x="1409065" y="1520190"/>
                  </a:lnTo>
                  <a:lnTo>
                    <a:pt x="1472565" y="155194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13215" y="7169"/>
              <a:ext cx="1097" cy="524"/>
            </a:xfrm>
            <a:custGeom>
              <a:avLst/>
              <a:gdLst>
                <a:gd name="connisteX0" fmla="*/ 0 w 696595"/>
                <a:gd name="connsiteY0" fmla="*/ 47625 h 332740"/>
                <a:gd name="connisteX1" fmla="*/ 142240 w 696595"/>
                <a:gd name="connsiteY1" fmla="*/ 0 h 332740"/>
                <a:gd name="connisteX2" fmla="*/ 221615 w 696595"/>
                <a:gd name="connsiteY2" fmla="*/ 95250 h 332740"/>
                <a:gd name="connisteX3" fmla="*/ 269240 w 696595"/>
                <a:gd name="connsiteY3" fmla="*/ 189865 h 332740"/>
                <a:gd name="connisteX4" fmla="*/ 427355 w 696595"/>
                <a:gd name="connsiteY4" fmla="*/ 253365 h 332740"/>
                <a:gd name="connisteX5" fmla="*/ 490855 w 696595"/>
                <a:gd name="connsiteY5" fmla="*/ 253365 h 332740"/>
                <a:gd name="connisteX6" fmla="*/ 648970 w 696595"/>
                <a:gd name="connsiteY6" fmla="*/ 316865 h 332740"/>
                <a:gd name="connisteX7" fmla="*/ 680720 w 696595"/>
                <a:gd name="connsiteY7" fmla="*/ 316865 h 332740"/>
                <a:gd name="connisteX8" fmla="*/ 696595 w 696595"/>
                <a:gd name="connsiteY8" fmla="*/ 332740 h 3327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96595" h="332740">
                  <a:moveTo>
                    <a:pt x="0" y="47625"/>
                  </a:moveTo>
                  <a:lnTo>
                    <a:pt x="142240" y="0"/>
                  </a:lnTo>
                  <a:lnTo>
                    <a:pt x="221615" y="95250"/>
                  </a:lnTo>
                  <a:lnTo>
                    <a:pt x="269240" y="189865"/>
                  </a:lnTo>
                  <a:lnTo>
                    <a:pt x="427355" y="253365"/>
                  </a:lnTo>
                  <a:lnTo>
                    <a:pt x="490855" y="253365"/>
                  </a:lnTo>
                  <a:lnTo>
                    <a:pt x="648970" y="316865"/>
                  </a:lnTo>
                  <a:lnTo>
                    <a:pt x="680720" y="316865"/>
                  </a:lnTo>
                  <a:lnTo>
                    <a:pt x="696595" y="33274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>
              <a:off x="13788" y="5673"/>
              <a:ext cx="648" cy="1496"/>
            </a:xfrm>
            <a:custGeom>
              <a:avLst/>
              <a:gdLst>
                <a:gd name="connisteX0" fmla="*/ 0 w 411480"/>
                <a:gd name="connsiteY0" fmla="*/ 0 h 949960"/>
                <a:gd name="connisteX1" fmla="*/ 95250 w 411480"/>
                <a:gd name="connsiteY1" fmla="*/ 47625 h 949960"/>
                <a:gd name="connisteX2" fmla="*/ 95250 w 411480"/>
                <a:gd name="connsiteY2" fmla="*/ 111125 h 949960"/>
                <a:gd name="connisteX3" fmla="*/ 158750 w 411480"/>
                <a:gd name="connsiteY3" fmla="*/ 237490 h 949960"/>
                <a:gd name="connisteX4" fmla="*/ 221615 w 411480"/>
                <a:gd name="connsiteY4" fmla="*/ 332740 h 949960"/>
                <a:gd name="connisteX5" fmla="*/ 237490 w 411480"/>
                <a:gd name="connsiteY5" fmla="*/ 506730 h 949960"/>
                <a:gd name="connisteX6" fmla="*/ 285115 w 411480"/>
                <a:gd name="connsiteY6" fmla="*/ 617855 h 949960"/>
                <a:gd name="connisteX7" fmla="*/ 364490 w 411480"/>
                <a:gd name="connsiteY7" fmla="*/ 712470 h 949960"/>
                <a:gd name="connisteX8" fmla="*/ 411480 w 411480"/>
                <a:gd name="connsiteY8" fmla="*/ 823595 h 949960"/>
                <a:gd name="connisteX9" fmla="*/ 411480 w 411480"/>
                <a:gd name="connsiteY9" fmla="*/ 918210 h 949960"/>
                <a:gd name="connisteX10" fmla="*/ 411480 w 411480"/>
                <a:gd name="connsiteY10" fmla="*/ 949960 h 9499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</a:cxnLst>
              <a:rect l="l" t="t" r="r" b="b"/>
              <a:pathLst>
                <a:path w="411480" h="949960">
                  <a:moveTo>
                    <a:pt x="0" y="0"/>
                  </a:moveTo>
                  <a:lnTo>
                    <a:pt x="95250" y="47625"/>
                  </a:lnTo>
                  <a:lnTo>
                    <a:pt x="95250" y="111125"/>
                  </a:lnTo>
                  <a:lnTo>
                    <a:pt x="158750" y="237490"/>
                  </a:lnTo>
                  <a:lnTo>
                    <a:pt x="221615" y="332740"/>
                  </a:lnTo>
                  <a:lnTo>
                    <a:pt x="237490" y="506730"/>
                  </a:lnTo>
                  <a:lnTo>
                    <a:pt x="285115" y="617855"/>
                  </a:lnTo>
                  <a:lnTo>
                    <a:pt x="364490" y="712470"/>
                  </a:lnTo>
                  <a:lnTo>
                    <a:pt x="411480" y="823595"/>
                  </a:lnTo>
                  <a:lnTo>
                    <a:pt x="411480" y="918210"/>
                  </a:lnTo>
                  <a:lnTo>
                    <a:pt x="411480" y="94996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14536" y="6521"/>
              <a:ext cx="1047" cy="673"/>
            </a:xfrm>
            <a:custGeom>
              <a:avLst/>
              <a:gdLst>
                <a:gd name="connisteX0" fmla="*/ 0 w 664845"/>
                <a:gd name="connsiteY0" fmla="*/ 427355 h 427355"/>
                <a:gd name="connisteX1" fmla="*/ 95250 w 664845"/>
                <a:gd name="connsiteY1" fmla="*/ 316865 h 427355"/>
                <a:gd name="connisteX2" fmla="*/ 221615 w 664845"/>
                <a:gd name="connsiteY2" fmla="*/ 285115 h 427355"/>
                <a:gd name="connisteX3" fmla="*/ 348615 w 664845"/>
                <a:gd name="connsiteY3" fmla="*/ 205740 h 427355"/>
                <a:gd name="connisteX4" fmla="*/ 522605 w 664845"/>
                <a:gd name="connsiteY4" fmla="*/ 173990 h 427355"/>
                <a:gd name="connisteX5" fmla="*/ 538480 w 664845"/>
                <a:gd name="connsiteY5" fmla="*/ 142240 h 427355"/>
                <a:gd name="connisteX6" fmla="*/ 601980 w 664845"/>
                <a:gd name="connsiteY6" fmla="*/ 0 h 427355"/>
                <a:gd name="connisteX7" fmla="*/ 664845 w 664845"/>
                <a:gd name="connsiteY7" fmla="*/ 0 h 42735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664845" h="427355">
                  <a:moveTo>
                    <a:pt x="0" y="427355"/>
                  </a:moveTo>
                  <a:lnTo>
                    <a:pt x="95250" y="316865"/>
                  </a:lnTo>
                  <a:lnTo>
                    <a:pt x="221615" y="285115"/>
                  </a:lnTo>
                  <a:lnTo>
                    <a:pt x="348615" y="205740"/>
                  </a:lnTo>
                  <a:lnTo>
                    <a:pt x="522605" y="173990"/>
                  </a:lnTo>
                  <a:lnTo>
                    <a:pt x="538480" y="142240"/>
                  </a:lnTo>
                  <a:lnTo>
                    <a:pt x="601980" y="0"/>
                  </a:lnTo>
                  <a:lnTo>
                    <a:pt x="664845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  <p:bldP spid="1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5950" y="3932555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“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黄金水道</a:t>
            </a:r>
            <a:r>
              <a:rPr lang="en-US" altLang="zh-CN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”</a:t>
            </a:r>
          </a:p>
        </p:txBody>
      </p:sp>
      <p:sp>
        <p:nvSpPr>
          <p:cNvPr id="3" name="左大括号 2"/>
          <p:cNvSpPr/>
          <p:nvPr/>
        </p:nvSpPr>
        <p:spPr>
          <a:xfrm>
            <a:off x="3369945" y="2872740"/>
            <a:ext cx="401955" cy="2703195"/>
          </a:xfrm>
          <a:prstGeom prst="leftBrace">
            <a:avLst>
              <a:gd name="adj1" fmla="val 43759"/>
              <a:gd name="adj2" fmla="val 50000"/>
            </a:avLst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71925" y="261810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自然原因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971925" y="530225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人文原因：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23635" y="149288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支流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较多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55385" y="21463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水量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较大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99835" y="2872740"/>
            <a:ext cx="38576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地形平坦，</a:t>
            </a:r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流速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较慢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334125" y="3589655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通航里程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较长</a:t>
            </a:r>
          </a:p>
        </p:txBody>
      </p:sp>
      <p:sp>
        <p:nvSpPr>
          <p:cNvPr id="10" name="左大括号 9"/>
          <p:cNvSpPr/>
          <p:nvPr/>
        </p:nvSpPr>
        <p:spPr>
          <a:xfrm>
            <a:off x="5780405" y="1679575"/>
            <a:ext cx="401955" cy="2397125"/>
          </a:xfrm>
          <a:prstGeom prst="leftBrace">
            <a:avLst>
              <a:gd name="adj1" fmla="val 39968"/>
              <a:gd name="adj2" fmla="val 50000"/>
            </a:avLst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991225" y="5027295"/>
            <a:ext cx="3041015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流经</a:t>
            </a:r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人口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较稠密</a:t>
            </a:r>
          </a:p>
          <a:p>
            <a:pPr algn="l"/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经济</a:t>
            </a: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发达的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9460230" y="5773420"/>
            <a:ext cx="14077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农业带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404985" y="4731385"/>
            <a:ext cx="162496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工业区</a:t>
            </a:r>
          </a:p>
        </p:txBody>
      </p:sp>
      <p:sp>
        <p:nvSpPr>
          <p:cNvPr id="15" name="左大括号 14"/>
          <p:cNvSpPr/>
          <p:nvPr/>
        </p:nvSpPr>
        <p:spPr>
          <a:xfrm>
            <a:off x="9084945" y="4908550"/>
            <a:ext cx="320040" cy="1313180"/>
          </a:xfrm>
          <a:prstGeom prst="leftBrace">
            <a:avLst>
              <a:gd name="adj1" fmla="val 41228"/>
              <a:gd name="adj2" fmla="val 50000"/>
            </a:avLst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824865" y="1096010"/>
            <a:ext cx="221488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</a:rPr>
              <a:t>知识总结：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/>
      <p:bldP spid="6" grpId="0"/>
      <p:bldP spid="7" grpId="0"/>
      <p:bldP spid="8" grpId="0"/>
      <p:bldP spid="9" grpId="0"/>
      <p:bldP spid="10" grpId="0" bldLvl="0" animBg="1"/>
      <p:bldP spid="11" grpId="0"/>
      <p:bldP spid="12" grpId="0"/>
      <p:bldP spid="13" grpId="0"/>
      <p:bldP spid="15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3735" y="1078865"/>
            <a:ext cx="221488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</a:rPr>
              <a:t>拓展延伸：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3800" y="1884680"/>
            <a:ext cx="831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002060"/>
                </a:solidFill>
              </a:rPr>
              <a:t>世界第一大河</a:t>
            </a:r>
            <a:r>
              <a:rPr lang="en-US" altLang="zh-CN" sz="2800" b="1">
                <a:solidFill>
                  <a:srgbClr val="002060"/>
                </a:solidFill>
              </a:rPr>
              <a:t>—</a:t>
            </a:r>
            <a:r>
              <a:rPr lang="zh-CN" altLang="en-US" sz="2800" b="1">
                <a:solidFill>
                  <a:srgbClr val="FF0000"/>
                </a:solidFill>
              </a:rPr>
              <a:t>亚马孙河</a:t>
            </a:r>
            <a:r>
              <a:rPr lang="zh-CN" altLang="en-US" sz="2800" b="1">
                <a:solidFill>
                  <a:srgbClr val="002060"/>
                </a:solidFill>
              </a:rPr>
              <a:t>，是否有</a:t>
            </a:r>
            <a:r>
              <a:rPr lang="en-US" altLang="zh-CN" sz="2800" b="1">
                <a:solidFill>
                  <a:srgbClr val="002060"/>
                </a:solidFill>
              </a:rPr>
              <a:t>“</a:t>
            </a:r>
            <a:r>
              <a:rPr lang="zh-CN" altLang="en-US" sz="2800" b="1">
                <a:solidFill>
                  <a:srgbClr val="002060"/>
                </a:solidFill>
              </a:rPr>
              <a:t>黄金水道</a:t>
            </a:r>
            <a:r>
              <a:rPr lang="en-US" altLang="zh-CN" sz="2800" b="1">
                <a:solidFill>
                  <a:srgbClr val="002060"/>
                </a:solidFill>
              </a:rPr>
              <a:t>”</a:t>
            </a:r>
            <a:r>
              <a:rPr lang="zh-CN" altLang="en-US" sz="2800" b="1">
                <a:solidFill>
                  <a:srgbClr val="002060"/>
                </a:solidFill>
              </a:rPr>
              <a:t>之称？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0" y="2714625"/>
            <a:ext cx="3324225" cy="33432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06010" y="2881630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自然原因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429625" y="285115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支流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较多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760845" y="285242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水量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较大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772275" y="3480435"/>
            <a:ext cx="3840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地形平坦，</a:t>
            </a: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流速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较慢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791325" y="4094480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通航里程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较长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824345" y="4900930"/>
            <a:ext cx="3400425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流经热带雨林地区，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稀少，</a:t>
            </a:r>
            <a:r>
              <a:rPr lang="zh-CN" altLang="en-US" sz="28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落后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906010" y="493522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</a:rPr>
              <a:t>人文原因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文本框 102"/>
          <p:cNvSpPr txBox="1"/>
          <p:nvPr/>
        </p:nvSpPr>
        <p:spPr>
          <a:xfrm>
            <a:off x="636270" y="627380"/>
            <a:ext cx="11384280" cy="1476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</a:rPr>
              <a:t>★认识美国农业</a:t>
            </a:r>
          </a:p>
          <a:p>
            <a:pPr indent="0">
              <a:lnSpc>
                <a:spcPct val="150000"/>
              </a:lnSpc>
            </a:pPr>
            <a:r>
              <a:rPr lang="zh-CN" sz="2000" b="0">
                <a:ea typeface="宋体" panose="02010600030101010101" pitchFamily="2" charset="-122"/>
              </a:rPr>
              <a:t>艾奥瓦州位于北纬40°36'～43°30'，西经89°5'～96°31'，素有“美国粮仓”之称，玉米、大豆、小麦、猪肉、鸡蛋产量均居全美前列。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3"/>
          <a:stretch>
            <a:fillRect/>
          </a:stretch>
        </p:blipFill>
        <p:spPr>
          <a:xfrm>
            <a:off x="572770" y="2388870"/>
            <a:ext cx="5031105" cy="3927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" name="文本框 103"/>
          <p:cNvSpPr txBox="1"/>
          <p:nvPr/>
        </p:nvSpPr>
        <p:spPr>
          <a:xfrm>
            <a:off x="5908675" y="2388870"/>
            <a:ext cx="646493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sz="2400" b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）艾奥瓦州位于图中的</a:t>
            </a:r>
            <a:r>
              <a:rPr lang="en-US" sz="2400" b="0" u="sng"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lang="zh-CN" sz="2400" b="0">
                <a:ea typeface="宋体" panose="02010600030101010101" pitchFamily="2" charset="-122"/>
              </a:rPr>
              <a:t>。</a:t>
            </a:r>
            <a:r>
              <a:rPr lang="zh-CN" sz="2400" b="0">
                <a:solidFill>
                  <a:srgbClr val="333333"/>
                </a:solidFill>
                <a:ea typeface="宋体" panose="02010600030101010101" pitchFamily="2" charset="-122"/>
              </a:rPr>
              <a:t>（2分）</a:t>
            </a:r>
            <a:endParaRPr lang="en-US" sz="2400" b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/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sz="2400" b="0">
                <a:ea typeface="宋体" panose="02010600030101010101" pitchFamily="2" charset="-122"/>
              </a:rPr>
              <a:t>．甲地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           B</a:t>
            </a:r>
            <a:r>
              <a:rPr lang="zh-CN" sz="2400" b="0">
                <a:ea typeface="宋体" panose="02010600030101010101" pitchFamily="2" charset="-122"/>
              </a:rPr>
              <a:t>．乙地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    	</a:t>
            </a:r>
          </a:p>
          <a:p>
            <a:pPr indent="0"/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sz="2400" b="0">
                <a:ea typeface="宋体" panose="02010600030101010101" pitchFamily="2" charset="-122"/>
              </a:rPr>
              <a:t>．丙地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     	D</a:t>
            </a:r>
            <a:r>
              <a:rPr lang="zh-CN" sz="2400" b="0">
                <a:ea typeface="宋体" panose="02010600030101010101" pitchFamily="2" charset="-122"/>
              </a:rPr>
              <a:t>．丁地</a:t>
            </a:r>
            <a:endParaRPr lang="zh-CN" sz="2400" b="0">
              <a:solidFill>
                <a:srgbClr val="000000"/>
              </a:solidFill>
              <a:ea typeface="宋体" panose="02010600030101010101" pitchFamily="2" charset="-122"/>
            </a:endParaRPr>
          </a:p>
          <a:p>
            <a:endParaRPr lang="zh-CN" altLang="en-US" sz="24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76925" y="4565015"/>
            <a:ext cx="887603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rtlCol="0" anchor="t">
            <a:spAutoFit/>
          </a:bodyPr>
          <a:lstStyle/>
          <a:p>
            <a:pPr>
              <a:buClrTx/>
              <a:buSzTx/>
              <a:buFontTx/>
            </a:pPr>
            <a:r>
              <a:rPr lang="zh-CN" sz="2400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（3</a:t>
            </a:r>
            <a:r>
              <a:rPr lang="zh-CN" sz="2400" u="sng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）                          </a:t>
            </a:r>
            <a:r>
              <a:rPr lang="zh-CN" sz="2400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河流对艾奥瓦州的农业</a:t>
            </a:r>
          </a:p>
          <a:p>
            <a:pPr>
              <a:buClrTx/>
              <a:buSzTx/>
              <a:buFontTx/>
            </a:pPr>
            <a:r>
              <a:rPr lang="zh-CN" sz="2400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发展所起到了提供灌溉水源的作用。（2分）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898380" y="2232660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en-US" sz="36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</a:rPr>
              <a:t>C</a:t>
            </a:r>
            <a:endParaRPr lang="en-US" altLang="en-US" sz="3600" b="1">
              <a:solidFill>
                <a:srgbClr val="FF0000"/>
              </a:solidFill>
              <a:latin typeface="黑体" panose="02010609060101010101" charset="-122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601460" y="4303395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sz="36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密西西比河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676910" y="824230"/>
            <a:ext cx="11320780" cy="1476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sz="2000" b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4)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下面的框架为小王同学在学习美国相关内容后所整理的部分知识，请将所缺内容补全。</a:t>
            </a:r>
          </a:p>
          <a:p>
            <a:pPr indent="0">
              <a:lnSpc>
                <a:spcPct val="150000"/>
              </a:lnSpc>
            </a:pP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（选择合适的内容，将所选项前的序号填到框架空格中）</a:t>
            </a:r>
            <a:endParaRPr lang="en-US" sz="2000" b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sz="2000" b="0">
                <a:ea typeface="宋体" panose="02010600030101010101" pitchFamily="2" charset="-122"/>
              </a:rPr>
              <a:t>城市众多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②</a:t>
            </a:r>
            <a:r>
              <a:rPr lang="zh-CN" sz="2000" b="0">
                <a:ea typeface="宋体" panose="02010600030101010101" pitchFamily="2" charset="-122"/>
              </a:rPr>
              <a:t>适宜牧草生长</a:t>
            </a:r>
            <a:r>
              <a:rPr lang="en-US" sz="2000" b="0">
                <a:latin typeface="宋体" panose="02010600030101010101" pitchFamily="2" charset="-122"/>
                <a:ea typeface="宋体" panose="02010600030101010101" pitchFamily="2" charset="-122"/>
              </a:rPr>
              <a:t>	    ③</a:t>
            </a:r>
            <a:r>
              <a:rPr lang="zh-CN" sz="2000" b="0">
                <a:ea typeface="宋体" panose="02010600030101010101" pitchFamily="2" charset="-122"/>
              </a:rPr>
              <a:t>自然条件         ④西邻大西洋        ⑤适合种小麦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pic>
        <p:nvPicPr>
          <p:cNvPr id="2" name="图片 -21474826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225" y="2477770"/>
            <a:ext cx="9467215" cy="40176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5582285" y="5899150"/>
            <a:ext cx="14071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城市众多</a:t>
            </a:r>
            <a:endParaRPr lang="zh-CN" altLang="en-US" sz="24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25825" y="3260725"/>
            <a:ext cx="15957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自然条件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99045" y="3244850"/>
            <a:ext cx="20116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适宜牧草生长	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582285" y="5837555"/>
            <a:ext cx="2010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Calibri" panose="020F0502020204030204" pitchFamily="34" charset="0"/>
              </a:rPr>
              <a:t>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600315" y="3136900"/>
            <a:ext cx="2010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Calibri" panose="020F0502020204030204" pitchFamily="34" charset="0"/>
              </a:rPr>
              <a:t>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425825" y="3199130"/>
            <a:ext cx="2010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Calibri" panose="020F0502020204030204" pitchFamily="34" charset="0"/>
              </a:rPr>
              <a:t>③</a:t>
            </a:r>
          </a:p>
        </p:txBody>
      </p:sp>
      <p:sp>
        <p:nvSpPr>
          <p:cNvPr id="10" name="矩形 9"/>
          <p:cNvSpPr/>
          <p:nvPr/>
        </p:nvSpPr>
        <p:spPr>
          <a:xfrm>
            <a:off x="4518660" y="1369060"/>
            <a:ext cx="643890" cy="4991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6" grpId="0"/>
      <p:bldP spid="6" grpId="1"/>
      <p:bldP spid="7" grpId="0"/>
      <p:bldP spid="8" grpId="0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673735" y="1174115"/>
            <a:ext cx="221488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</a:rPr>
              <a:t>知识总结：</a:t>
            </a:r>
          </a:p>
        </p:txBody>
      </p:sp>
      <p:pic>
        <p:nvPicPr>
          <p:cNvPr id="5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30" y="2403475"/>
            <a:ext cx="3628390" cy="1793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2760" y="2239645"/>
            <a:ext cx="4471035" cy="2120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3742850" name="图片 1073742849" descr="捕获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045" y="2157730"/>
            <a:ext cx="2972435" cy="2530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/>
        </p:nvSpPr>
        <p:spPr>
          <a:xfrm>
            <a:off x="272415" y="2157730"/>
            <a:ext cx="3892550" cy="229997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302760" y="2157730"/>
            <a:ext cx="4471670" cy="229997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981440" y="2157730"/>
            <a:ext cx="3211195" cy="238188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758815" y="117475"/>
            <a:ext cx="3383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</a:rPr>
              <a:t>逻辑关系结构图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59435" y="4263390"/>
            <a:ext cx="787654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、浏览题目所给出的条件和框图</a:t>
            </a: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、观察箭头的指向，理清逻辑关系</a:t>
            </a: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、可以将确定的事物先填框，然后在尝试分析</a:t>
            </a:r>
          </a:p>
          <a:p>
            <a:pPr>
              <a:lnSpc>
                <a:spcPct val="150000"/>
              </a:lnSpc>
            </a:pPr>
            <a:r>
              <a:rPr lang="en-US" altLang="zh-CN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、当正向推理出现了问题，可以逆向推理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624570" y="5337175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</a:rPr>
              <a:t>顺藤摸瓜法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612775" y="906145"/>
            <a:ext cx="1124013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28</a:t>
            </a:r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</a:rPr>
              <a:t>.（</a:t>
            </a:r>
            <a:r>
              <a:rPr lang="en-US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14</a:t>
            </a:r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</a:rPr>
              <a:t>分）关注全球粮食安全。</a:t>
            </a:r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民以食为天，世界各国粮食生产和粮食消费分布不平衡，大部分国家和地区仍存在粮食安全的隐患，读地图资料，回答下列问题。</a:t>
            </a:r>
            <a:endParaRPr lang="zh-CN" altLang="en-US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1073742851" name="图片 1073742850" descr="wps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540" y="1551305"/>
            <a:ext cx="7045960" cy="21907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-2147482601" descr="wps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750" y="3661410"/>
            <a:ext cx="5932170" cy="31965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564515" y="905510"/>
            <a:ext cx="1135316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1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）世界产粮大国中，有两个分布在南半球，它们是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、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。</a:t>
            </a:r>
          </a:p>
          <a:p>
            <a:pPr indent="0">
              <a:lnSpc>
                <a:spcPct val="150000"/>
              </a:lnSpc>
            </a:pP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2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）全球无饥饿的地区是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，国家有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、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、加拿大；全球极度警戒饥饿的地区集中在</a:t>
            </a:r>
            <a:r>
              <a:rPr lang="en-US" sz="2400" b="0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。</a:t>
            </a:r>
            <a:endParaRPr lang="zh-CN" altLang="en-US" sz="24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756525" y="90551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en-US" alt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     </a:t>
            </a: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巴西                  澳大利亚</a:t>
            </a:r>
            <a:r>
              <a:rPr lang="en-US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</a:rPr>
              <a:t> </a:t>
            </a:r>
            <a:endParaRPr lang="en-US" altLang="en-US" sz="2400" b="1">
              <a:solidFill>
                <a:srgbClr val="FF0000"/>
              </a:solidFill>
              <a:latin typeface="黑体" panose="02010609060101010101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31640" y="1551940"/>
            <a:ext cx="147828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buClrTx/>
              <a:buSzTx/>
              <a:buFontTx/>
            </a:pPr>
            <a:r>
              <a:rPr lang="en-US" alt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欧洲西部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563360" y="155194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buClrTx/>
              <a:buSzTx/>
              <a:buFontTx/>
            </a:pPr>
            <a:r>
              <a:rPr lang="en-US" alt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澳大利亚    美国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700780" y="205994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400" b="1">
                <a:solidFill>
                  <a:schemeClr val="accent3"/>
                </a:solidFill>
                <a:ea typeface="宋体" panose="02010600030101010101" pitchFamily="2" charset="-122"/>
                <a:sym typeface="+mn-ea"/>
              </a:rPr>
              <a:t>撒</a:t>
            </a:r>
            <a:r>
              <a:rPr lang="en-US" alt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哈拉以南的非洲</a:t>
            </a:r>
          </a:p>
        </p:txBody>
      </p:sp>
      <p:pic>
        <p:nvPicPr>
          <p:cNvPr id="1073742851" name="图片 1073742850" descr="wps1"/>
          <p:cNvPicPr>
            <a:picLocks noChangeAspect="1"/>
          </p:cNvPicPr>
          <p:nvPr/>
        </p:nvPicPr>
        <p:blipFill>
          <a:blip r:embed="rId3"/>
          <a:srcRect r="53650"/>
          <a:stretch>
            <a:fillRect/>
          </a:stretch>
        </p:blipFill>
        <p:spPr>
          <a:xfrm>
            <a:off x="758190" y="2852420"/>
            <a:ext cx="5475605" cy="32010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-2147482601" descr="wps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275" y="2755265"/>
            <a:ext cx="5932170" cy="31965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2599055" y="5113020"/>
            <a:ext cx="467360" cy="56769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543425" y="5113020"/>
            <a:ext cx="467360" cy="83883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742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73742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2" grpId="0"/>
      <p:bldP spid="3" grpId="0"/>
      <p:bldP spid="4" grpId="0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426720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试卷分析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090930" y="1492250"/>
            <a:ext cx="577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>
                <a:latin typeface="楷体" panose="02010609060101010101" charset="-122"/>
                <a:ea typeface="楷体" panose="02010609060101010101" charset="-122"/>
              </a:rPr>
              <a:t>非选择题部分注重考查：</a:t>
            </a:r>
            <a:endParaRPr lang="en-US" altLang="zh-CN" sz="4000">
              <a:latin typeface="楷体" panose="02010609060101010101" charset="-122"/>
              <a:ea typeface="楷体" panose="02010609060101010101" charset="-122"/>
            </a:endParaRPr>
          </a:p>
        </p:txBody>
      </p: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866515" y="2543175"/>
            <a:ext cx="36506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>
                <a:solidFill>
                  <a:schemeClr val="accent5"/>
                </a:solidFill>
              </a:rPr>
              <a:t>1</a:t>
            </a:r>
            <a:r>
              <a:rPr lang="zh-CN" altLang="en-US" sz="3600" b="1">
                <a:solidFill>
                  <a:schemeClr val="accent5"/>
                </a:solidFill>
              </a:rPr>
              <a:t>、基础知识应用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866515" y="3583305"/>
            <a:ext cx="5367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3600" b="1">
                <a:solidFill>
                  <a:schemeClr val="accent5"/>
                </a:solidFill>
                <a:sym typeface="+mn-ea"/>
              </a:rPr>
              <a:t>2、地图分析能力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866515" y="4622800"/>
            <a:ext cx="5239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3600" b="1">
                <a:solidFill>
                  <a:schemeClr val="accent5"/>
                </a:solidFill>
                <a:sym typeface="+mn-ea"/>
              </a:rPr>
              <a:t>3、审题提取信息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890645" y="5614035"/>
            <a:ext cx="6525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3600" b="1">
                <a:solidFill>
                  <a:schemeClr val="accent5"/>
                </a:solidFill>
                <a:sym typeface="+mn-ea"/>
              </a:rPr>
              <a:t>4、时事热点分析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741045" y="953770"/>
            <a:ext cx="755713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3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）描述俄罗斯小麦产区的分布，并说出分布原因。（</a:t>
            </a:r>
            <a:r>
              <a:rPr lang="en-US" sz="20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1073742851" name="图片 1073742850" descr="wps1"/>
          <p:cNvPicPr>
            <a:picLocks noChangeAspect="1"/>
          </p:cNvPicPr>
          <p:nvPr/>
        </p:nvPicPr>
        <p:blipFill>
          <a:blip r:embed="rId3"/>
          <a:srcRect l="46566"/>
          <a:stretch>
            <a:fillRect/>
          </a:stretch>
        </p:blipFill>
        <p:spPr>
          <a:xfrm>
            <a:off x="306705" y="1751330"/>
            <a:ext cx="5247640" cy="31800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306705" y="4931410"/>
            <a:ext cx="1206817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200000"/>
              </a:lnSpc>
            </a:pPr>
            <a:r>
              <a:rPr lang="zh-CN" sz="2400" b="1" u="sng">
                <a:solidFill>
                  <a:srgbClr val="FF0000"/>
                </a:solidFill>
                <a:ea typeface="宋体" panose="02010600030101010101" pitchFamily="2" charset="-122"/>
              </a:rPr>
              <a:t>俄罗斯南部</a:t>
            </a:r>
            <a:r>
              <a:rPr lang="zh-CN" sz="2400" b="1" u="sng">
                <a:solidFill>
                  <a:schemeClr val="accent5"/>
                </a:solidFill>
                <a:ea typeface="宋体" panose="02010600030101010101" pitchFamily="2" charset="-122"/>
              </a:rPr>
              <a:t>地区</a:t>
            </a:r>
            <a:r>
              <a:rPr lang="zh-CN" sz="2400" b="1">
                <a:solidFill>
                  <a:schemeClr val="accent5"/>
                </a:solidFill>
                <a:ea typeface="宋体" panose="02010600030101010101" pitchFamily="2" charset="-122"/>
              </a:rPr>
              <a:t>或者</a:t>
            </a:r>
            <a:r>
              <a:rPr lang="zh-CN" sz="2400" b="1" u="sng">
                <a:solidFill>
                  <a:schemeClr val="accent5"/>
                </a:solidFill>
                <a:ea typeface="宋体" panose="02010600030101010101" pitchFamily="2" charset="-122"/>
              </a:rPr>
              <a:t>大部分分布在</a:t>
            </a:r>
            <a:r>
              <a:rPr lang="zh-CN" sz="2400" b="1" u="sng">
                <a:solidFill>
                  <a:srgbClr val="FF0000"/>
                </a:solidFill>
                <a:ea typeface="宋体" panose="02010600030101010101" pitchFamily="2" charset="-122"/>
              </a:rPr>
              <a:t>东欧平原南部</a:t>
            </a:r>
            <a:r>
              <a:rPr lang="zh-CN" sz="2400" b="1" u="sng">
                <a:solidFill>
                  <a:schemeClr val="accent5"/>
                </a:solidFill>
                <a:ea typeface="宋体" panose="02010600030101010101" pitchFamily="2" charset="-122"/>
              </a:rPr>
              <a:t>，少部分在</a:t>
            </a:r>
            <a:r>
              <a:rPr lang="zh-CN" sz="2400" b="1" u="sng">
                <a:solidFill>
                  <a:srgbClr val="FF0000"/>
                </a:solidFill>
                <a:ea typeface="宋体" panose="02010600030101010101" pitchFamily="2" charset="-122"/>
              </a:rPr>
              <a:t>西伯利亚南部地区</a:t>
            </a:r>
            <a:r>
              <a:rPr lang="zh-CN" sz="2400" b="1">
                <a:solidFill>
                  <a:schemeClr val="accent5"/>
                </a:solidFill>
                <a:ea typeface="宋体" panose="02010600030101010101" pitchFamily="2" charset="-122"/>
              </a:rPr>
              <a:t>。（2分）</a:t>
            </a:r>
          </a:p>
          <a:p>
            <a:pPr indent="0">
              <a:lnSpc>
                <a:spcPct val="200000"/>
              </a:lnSpc>
            </a:pPr>
            <a:r>
              <a:rPr lang="zh-CN" sz="2400" b="1">
                <a:solidFill>
                  <a:schemeClr val="accent5"/>
                </a:solidFill>
                <a:ea typeface="宋体" panose="02010600030101010101" pitchFamily="2" charset="-122"/>
              </a:rPr>
              <a:t>此处</a:t>
            </a: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纬度</a:t>
            </a:r>
            <a:r>
              <a:rPr lang="zh-CN" sz="2400" b="1">
                <a:solidFill>
                  <a:schemeClr val="accent5"/>
                </a:solidFill>
                <a:ea typeface="宋体" panose="02010600030101010101" pitchFamily="2" charset="-122"/>
              </a:rPr>
              <a:t>相对较低，</a:t>
            </a: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热量</a:t>
            </a:r>
            <a:r>
              <a:rPr lang="zh-CN" sz="2400" b="1">
                <a:solidFill>
                  <a:schemeClr val="accent5"/>
                </a:solidFill>
                <a:ea typeface="宋体" panose="02010600030101010101" pitchFamily="2" charset="-122"/>
              </a:rPr>
              <a:t>相对充足。（2分）</a:t>
            </a:r>
            <a:endParaRPr lang="zh-CN" altLang="en-US" sz="2400" b="1">
              <a:solidFill>
                <a:schemeClr val="accent5"/>
              </a:solidFill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990340" y="903605"/>
            <a:ext cx="643890" cy="4991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050915" y="903605"/>
            <a:ext cx="643890" cy="4991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390765" y="120650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</a:rPr>
              <a:t>审题问题</a:t>
            </a:r>
          </a:p>
        </p:txBody>
      </p:sp>
      <p:pic>
        <p:nvPicPr>
          <p:cNvPr id="4" name="图片 3" descr="IMG_20200410_090059_副本"/>
          <p:cNvPicPr>
            <a:picLocks noChangeAspect="1"/>
          </p:cNvPicPr>
          <p:nvPr/>
        </p:nvPicPr>
        <p:blipFill>
          <a:blip r:embed="rId4">
            <a:lum bright="18000"/>
          </a:blip>
          <a:stretch>
            <a:fillRect/>
          </a:stretch>
        </p:blipFill>
        <p:spPr>
          <a:xfrm>
            <a:off x="6694805" y="1582420"/>
            <a:ext cx="4295140" cy="1332230"/>
          </a:xfrm>
          <a:prstGeom prst="rect">
            <a:avLst/>
          </a:prstGeom>
        </p:spPr>
      </p:pic>
      <p:pic>
        <p:nvPicPr>
          <p:cNvPr id="5" name="图片 4" descr="IMG_20200410_090126_副本"/>
          <p:cNvPicPr>
            <a:picLocks noChangeAspect="1"/>
          </p:cNvPicPr>
          <p:nvPr/>
        </p:nvPicPr>
        <p:blipFill>
          <a:blip r:embed="rId5">
            <a:lum bright="18000"/>
          </a:blip>
          <a:stretch>
            <a:fillRect/>
          </a:stretch>
        </p:blipFill>
        <p:spPr>
          <a:xfrm>
            <a:off x="6694805" y="3248660"/>
            <a:ext cx="4295775" cy="15786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866120" y="2064385"/>
            <a:ext cx="6565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rgbClr val="FF0000"/>
                </a:solidFill>
              </a:rPr>
              <a:t>2</a:t>
            </a:r>
            <a:r>
              <a:rPr lang="zh-CN" altLang="en-US" sz="2400" b="1">
                <a:solidFill>
                  <a:srgbClr val="FF0000"/>
                </a:solidFill>
              </a:rPr>
              <a:t>分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866120" y="3808095"/>
            <a:ext cx="6565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rgbClr val="FF0000"/>
                </a:solidFill>
              </a:rPr>
              <a:t>2</a:t>
            </a:r>
            <a:r>
              <a:rPr lang="zh-CN" altLang="en-US" sz="2400" b="1">
                <a:solidFill>
                  <a:srgbClr val="FF0000"/>
                </a:solidFill>
              </a:rPr>
              <a:t>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" grpId="0" bldLvl="0" animBg="1"/>
      <p:bldP spid="2" grpId="0" bldLvl="0" animBg="1"/>
      <p:bldP spid="3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741045" y="811530"/>
            <a:ext cx="755713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3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）描述俄罗斯小麦产区的分布，并说出分布原因。（</a:t>
            </a:r>
            <a:r>
              <a:rPr lang="en-US" sz="20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1073742851" name="图片 1073742850" descr="wps1"/>
          <p:cNvPicPr>
            <a:picLocks noChangeAspect="1"/>
          </p:cNvPicPr>
          <p:nvPr/>
        </p:nvPicPr>
        <p:blipFill>
          <a:blip r:embed="rId3"/>
          <a:srcRect l="46566"/>
          <a:stretch>
            <a:fillRect/>
          </a:stretch>
        </p:blipFill>
        <p:spPr>
          <a:xfrm>
            <a:off x="6392545" y="2573020"/>
            <a:ext cx="5590540" cy="2914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85140" y="3829050"/>
            <a:ext cx="8978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原因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81810" y="269938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自然原因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05000" y="496506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人文原因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769995" y="1703070"/>
            <a:ext cx="89789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气候</a:t>
            </a: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66515" y="4040505"/>
            <a:ext cx="22148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城市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交通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文化等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7" name="左大括号 6"/>
          <p:cNvSpPr/>
          <p:nvPr/>
        </p:nvSpPr>
        <p:spPr>
          <a:xfrm>
            <a:off x="1685290" y="2929890"/>
            <a:ext cx="76200" cy="232029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大括号 7"/>
          <p:cNvSpPr/>
          <p:nvPr/>
        </p:nvSpPr>
        <p:spPr>
          <a:xfrm>
            <a:off x="3517900" y="2045970"/>
            <a:ext cx="96520" cy="169926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左大括号 8"/>
          <p:cNvSpPr/>
          <p:nvPr/>
        </p:nvSpPr>
        <p:spPr>
          <a:xfrm>
            <a:off x="3614420" y="4280535"/>
            <a:ext cx="156210" cy="1890395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830955" y="2164715"/>
            <a:ext cx="897890" cy="18148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土壤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水文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植被</a:t>
            </a:r>
          </a:p>
        </p:txBody>
      </p:sp>
      <p:sp>
        <p:nvSpPr>
          <p:cNvPr id="11" name="矩形 10"/>
          <p:cNvSpPr/>
          <p:nvPr/>
        </p:nvSpPr>
        <p:spPr>
          <a:xfrm>
            <a:off x="1778635" y="2632075"/>
            <a:ext cx="1616075" cy="6667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4896485" y="1906270"/>
            <a:ext cx="593090" cy="137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619750" y="1517650"/>
            <a:ext cx="221488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热量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土地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水源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4896485" y="2494280"/>
            <a:ext cx="593090" cy="137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右箭头 15"/>
          <p:cNvSpPr/>
          <p:nvPr/>
        </p:nvSpPr>
        <p:spPr>
          <a:xfrm>
            <a:off x="4896485" y="3221355"/>
            <a:ext cx="593090" cy="137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 bldLvl="0" animBg="1"/>
      <p:bldP spid="8" grpId="0" bldLvl="0" animBg="1"/>
      <p:bldP spid="9" grpId="0" bldLvl="0" animBg="1"/>
      <p:bldP spid="10" grpId="0"/>
      <p:bldP spid="11" grpId="0" animBg="1"/>
      <p:bldP spid="13" grpId="0" animBg="1"/>
      <p:bldP spid="15" grpId="0" animBg="1"/>
      <p:bldP spid="16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wps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46566"/>
          <a:stretch>
            <a:fillRect/>
          </a:stretch>
        </p:blipFill>
        <p:spPr>
          <a:xfrm>
            <a:off x="3522980" y="649605"/>
            <a:ext cx="4322445" cy="22536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77215" y="2699385"/>
            <a:ext cx="4759325" cy="2715260"/>
          </a:xfrm>
          <a:prstGeom prst="rect">
            <a:avLst/>
          </a:prstGeo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620" y="2605405"/>
            <a:ext cx="4976495" cy="2902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619760" y="235394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俄罗斯气候分布图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49310" y="233108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俄罗斯分层设色地形图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60" y="5435600"/>
            <a:ext cx="644525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由于纬度较高，以温带大陆性气</a:t>
            </a:r>
          </a:p>
          <a:p>
            <a:r>
              <a:rPr lang="zh-CN" altLang="en-US" sz="28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候为主，冬季漫长而寒冷，夏季</a:t>
            </a:r>
          </a:p>
          <a:p>
            <a:r>
              <a:rPr lang="zh-CN" altLang="en-US" sz="28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短促而温暖。</a:t>
            </a:r>
          </a:p>
        </p:txBody>
      </p:sp>
      <p:sp>
        <p:nvSpPr>
          <p:cNvPr id="10" name="TextBox 6"/>
          <p:cNvSpPr txBox="1"/>
          <p:nvPr/>
        </p:nvSpPr>
        <p:spPr>
          <a:xfrm>
            <a:off x="6265435" y="5435742"/>
            <a:ext cx="46532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地形</a:t>
            </a:r>
            <a:r>
              <a:rPr lang="zh-CN" altLang="en-US" sz="32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以平原、</a:t>
            </a:r>
            <a:r>
              <a:rPr lang="zh-CN" altLang="en-US" sz="32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  <a:sym typeface="+mn-ea"/>
              </a:rPr>
              <a:t>高原</a:t>
            </a:r>
            <a:r>
              <a:rPr lang="zh-CN" altLang="en-US" sz="32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为主，</a:t>
            </a:r>
            <a:endParaRPr lang="en-US" altLang="zh-CN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l"/>
            <a:r>
              <a:rPr lang="zh-CN" altLang="en-US" sz="32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耕地面积大，有灌溉水源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wps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46566"/>
          <a:stretch>
            <a:fillRect/>
          </a:stretch>
        </p:blipFill>
        <p:spPr>
          <a:xfrm>
            <a:off x="3522980" y="649605"/>
            <a:ext cx="4322445" cy="22536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77215" y="2699385"/>
            <a:ext cx="4759325" cy="2715260"/>
          </a:xfrm>
          <a:prstGeom prst="rect">
            <a:avLst/>
          </a:prstGeo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620" y="2605405"/>
            <a:ext cx="4976495" cy="2902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619760" y="235394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俄罗斯气候分布图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49310" y="233108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俄罗斯分层设色地形图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016125" y="5616575"/>
            <a:ext cx="52343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solidFill>
                  <a:srgbClr val="002060"/>
                </a:solidFill>
              </a:rPr>
              <a:t>纬度位置相对较低，</a:t>
            </a:r>
            <a:r>
              <a:rPr lang="zh-CN" altLang="en-US" sz="2000" b="1">
                <a:solidFill>
                  <a:srgbClr val="FF0000"/>
                </a:solidFill>
              </a:rPr>
              <a:t>热量</a:t>
            </a:r>
            <a:r>
              <a:rPr lang="zh-CN" altLang="en-US" sz="2000" b="1">
                <a:solidFill>
                  <a:srgbClr val="002060"/>
                </a:solidFill>
              </a:rPr>
              <a:t>条件较为优越。</a:t>
            </a:r>
          </a:p>
          <a:p>
            <a:r>
              <a:rPr lang="zh-CN" altLang="en-US" sz="2000" b="1">
                <a:solidFill>
                  <a:srgbClr val="002060"/>
                </a:solidFill>
              </a:rPr>
              <a:t>地处</a:t>
            </a:r>
            <a:r>
              <a:rPr lang="zh-CN" altLang="en-US" sz="2000" b="1">
                <a:solidFill>
                  <a:srgbClr val="FF0000"/>
                </a:solidFill>
              </a:rPr>
              <a:t>平原</a:t>
            </a:r>
            <a:r>
              <a:rPr lang="zh-CN" altLang="en-US" sz="2000" b="1">
                <a:solidFill>
                  <a:srgbClr val="002060"/>
                </a:solidFill>
              </a:rPr>
              <a:t>，地势平坦，土壤肥沃。</a:t>
            </a:r>
          </a:p>
          <a:p>
            <a:r>
              <a:rPr lang="zh-CN" altLang="en-US" sz="2000" b="1">
                <a:solidFill>
                  <a:srgbClr val="002060"/>
                </a:solidFill>
              </a:rPr>
              <a:t>靠近</a:t>
            </a:r>
            <a:r>
              <a:rPr lang="zh-CN" altLang="en-US" sz="2000" b="1">
                <a:solidFill>
                  <a:srgbClr val="FF0000"/>
                </a:solidFill>
              </a:rPr>
              <a:t>河流</a:t>
            </a:r>
            <a:r>
              <a:rPr lang="zh-CN" altLang="en-US" sz="2000" b="1">
                <a:solidFill>
                  <a:srgbClr val="002060"/>
                </a:solidFill>
              </a:rPr>
              <a:t>，有灌溉</a:t>
            </a:r>
            <a:r>
              <a:rPr lang="zh-CN" altLang="en-US" sz="2000" b="1">
                <a:solidFill>
                  <a:srgbClr val="FF0000"/>
                </a:solidFill>
              </a:rPr>
              <a:t>水源</a:t>
            </a:r>
            <a:r>
              <a:rPr lang="zh-CN" altLang="en-US" sz="2000" b="1">
                <a:solidFill>
                  <a:srgbClr val="002060"/>
                </a:solidFill>
              </a:rPr>
              <a:t>。          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958580" y="5862955"/>
            <a:ext cx="2672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>
                <a:sym typeface="+mn-ea"/>
              </a:rPr>
              <a:t>有利于农业生产</a:t>
            </a:r>
          </a:p>
        </p:txBody>
      </p:sp>
      <p:sp>
        <p:nvSpPr>
          <p:cNvPr id="8" name="右箭头 7"/>
          <p:cNvSpPr/>
          <p:nvPr/>
        </p:nvSpPr>
        <p:spPr>
          <a:xfrm>
            <a:off x="7663815" y="5978525"/>
            <a:ext cx="972185" cy="2908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99390" y="5879465"/>
            <a:ext cx="17068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  <a:sym typeface="+mn-ea"/>
              </a:rPr>
              <a:t>俄罗斯南部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ldLvl="0" animBg="1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741045" y="811530"/>
            <a:ext cx="755713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3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）描述俄罗斯小麦产区的分布，并说出分布原因。（</a:t>
            </a:r>
            <a:r>
              <a:rPr lang="en-US" sz="20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1073742851" name="图片 1073742850" descr="wps1"/>
          <p:cNvPicPr>
            <a:picLocks noChangeAspect="1"/>
          </p:cNvPicPr>
          <p:nvPr/>
        </p:nvPicPr>
        <p:blipFill>
          <a:blip r:embed="rId3"/>
          <a:srcRect l="46566"/>
          <a:stretch>
            <a:fillRect/>
          </a:stretch>
        </p:blipFill>
        <p:spPr>
          <a:xfrm>
            <a:off x="5748655" y="2632710"/>
            <a:ext cx="5590540" cy="2914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85140" y="3829050"/>
            <a:ext cx="8978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原因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81810" y="269938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自然原因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05000" y="496506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人文原因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769995" y="1703070"/>
            <a:ext cx="89789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气候</a:t>
            </a: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66515" y="4040505"/>
            <a:ext cx="22148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城市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交通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文化等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7" name="左大括号 6"/>
          <p:cNvSpPr/>
          <p:nvPr/>
        </p:nvSpPr>
        <p:spPr>
          <a:xfrm>
            <a:off x="1685290" y="2929890"/>
            <a:ext cx="76200" cy="232029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大括号 7"/>
          <p:cNvSpPr/>
          <p:nvPr/>
        </p:nvSpPr>
        <p:spPr>
          <a:xfrm>
            <a:off x="3517900" y="2045970"/>
            <a:ext cx="96520" cy="169926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左大括号 8"/>
          <p:cNvSpPr/>
          <p:nvPr/>
        </p:nvSpPr>
        <p:spPr>
          <a:xfrm>
            <a:off x="3614420" y="4280535"/>
            <a:ext cx="156210" cy="1890395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830955" y="2164715"/>
            <a:ext cx="897890" cy="18148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水文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土壤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植被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599430" y="1687830"/>
            <a:ext cx="61950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此处</a:t>
            </a: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纬度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相对较低，</a:t>
            </a: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热量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相对充足</a:t>
            </a:r>
            <a:r>
              <a:rPr lang="zh-CN" sz="2800" b="1">
                <a:solidFill>
                  <a:schemeClr val="accent5"/>
                </a:solidFill>
                <a:ea typeface="宋体" panose="02010600030101010101" pitchFamily="2" charset="-122"/>
                <a:sym typeface="+mn-ea"/>
              </a:rPr>
              <a:t>。</a:t>
            </a:r>
            <a:endParaRPr lang="zh-CN" altLang="en-US" sz="2800" b="1">
              <a:solidFill>
                <a:schemeClr val="accent5"/>
              </a:solidFill>
              <a:ea typeface="宋体" panose="02010600030101010101" pitchFamily="2" charset="-122"/>
              <a:sym typeface="+mn-ea"/>
            </a:endParaRPr>
          </a:p>
        </p:txBody>
      </p:sp>
      <p:sp>
        <p:nvSpPr>
          <p:cNvPr id="13" name="右箭头 12"/>
          <p:cNvSpPr/>
          <p:nvPr/>
        </p:nvSpPr>
        <p:spPr>
          <a:xfrm>
            <a:off x="4963795" y="1791335"/>
            <a:ext cx="522605" cy="285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815080" y="1703070"/>
            <a:ext cx="1061085" cy="4622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905000" y="2699385"/>
            <a:ext cx="1489710" cy="4622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文本框 103"/>
          <p:cNvSpPr txBox="1"/>
          <p:nvPr/>
        </p:nvSpPr>
        <p:spPr>
          <a:xfrm>
            <a:off x="677545" y="1838325"/>
            <a:ext cx="1083691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4</a:t>
            </a:r>
            <a:r>
              <a:rPr lang="zh-CN" sz="2000" b="0">
                <a:solidFill>
                  <a:srgbClr val="000000"/>
                </a:solidFill>
                <a:ea typeface="宋体" panose="02010600030101010101" pitchFamily="2" charset="-122"/>
              </a:rPr>
              <a:t>）印度是世界产粮大国，却存在着粮食安全隐患。从生产和消费看，试分析印度存在粮食安全隐患的原因。（4分）</a:t>
            </a:r>
            <a:endParaRPr lang="zh-CN" altLang="en-US" sz="20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529080" y="2884170"/>
            <a:ext cx="948690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1">
                <a:solidFill>
                  <a:srgbClr val="002060"/>
                </a:solidFill>
                <a:ea typeface="宋体" panose="02010600030101010101" pitchFamily="2" charset="-122"/>
              </a:rPr>
              <a:t>从</a:t>
            </a: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生产</a:t>
            </a:r>
            <a:r>
              <a:rPr lang="zh-CN" sz="2400" b="1">
                <a:solidFill>
                  <a:srgbClr val="002060"/>
                </a:solidFill>
                <a:ea typeface="宋体" panose="02010600030101010101" pitchFamily="2" charset="-122"/>
              </a:rPr>
              <a:t>看，印度水旱灾害频繁，造成粮食产量不稳定（2分）；</a:t>
            </a:r>
          </a:p>
          <a:p>
            <a:pPr indent="0">
              <a:lnSpc>
                <a:spcPct val="150000"/>
              </a:lnSpc>
            </a:pPr>
            <a:r>
              <a:rPr lang="zh-CN" sz="2400" b="1">
                <a:solidFill>
                  <a:srgbClr val="002060"/>
                </a:solidFill>
                <a:ea typeface="宋体" panose="02010600030101010101" pitchFamily="2" charset="-122"/>
              </a:rPr>
              <a:t>从</a:t>
            </a: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</a:rPr>
              <a:t>消费</a:t>
            </a:r>
            <a:r>
              <a:rPr lang="zh-CN" sz="2400" b="1">
                <a:solidFill>
                  <a:srgbClr val="002060"/>
                </a:solidFill>
                <a:ea typeface="宋体" panose="02010600030101010101" pitchFamily="2" charset="-122"/>
              </a:rPr>
              <a:t>看，印度是世界第二人口大国，粮食消费压力大（2分）。</a:t>
            </a:r>
            <a:endParaRPr lang="zh-CN" altLang="en-US" sz="2400" b="1">
              <a:solidFill>
                <a:srgbClr val="002060"/>
              </a:solidFill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63410" y="1739265"/>
            <a:ext cx="1303655" cy="4991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963410" y="102870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</a:rPr>
              <a:t>审题问题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" grpId="0" bldLvl="0" animBg="1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7045" y="806450"/>
            <a:ext cx="11217910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sz="1400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29. </a:t>
            </a:r>
            <a:r>
              <a:rPr lang="zh-CN" sz="14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sz="1400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14</a:t>
            </a:r>
            <a:r>
              <a:rPr lang="zh-CN" sz="1400" b="1">
                <a:solidFill>
                  <a:srgbClr val="000000"/>
                </a:solidFill>
                <a:ea typeface="宋体" panose="02010600030101010101" pitchFamily="2" charset="-122"/>
              </a:rPr>
              <a:t>分）聚焦世界疫情。</a:t>
            </a:r>
            <a:r>
              <a:rPr lang="zh-CN" sz="1400" b="0">
                <a:solidFill>
                  <a:srgbClr val="000000"/>
                </a:solidFill>
                <a:ea typeface="宋体" panose="02010600030101010101" pitchFamily="2" charset="-122"/>
              </a:rPr>
              <a:t>进入2020年3月份，新型冠状病毒肺炎肆虐全球，其传播速度快，特别是老年人成为易感人群，封闭隔离能够切断传播途径，人群聚集会大大加速传播。但是，历史上，人类的文明从未被瘟疫打败，我们希望世界各国站在人类命运共同体的角度，团结合作，能够尽快战胜病毒。读地图资料，完成下列探究问题。</a:t>
            </a:r>
            <a:endParaRPr lang="zh-CN" altLang="en-US" sz="14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6940" y="1810385"/>
            <a:ext cx="992060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资料一：世界老龄化比例前六位国家（2019年）                      资料二：海外各国疫情人数排名(2020.4.7）</a:t>
            </a:r>
            <a:endParaRPr lang="zh-CN" altLang="en-US" sz="16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1029970" y="2237740"/>
            <a:ext cx="4144645" cy="14643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3556000" y="3457575"/>
            <a:ext cx="5080000" cy="414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endParaRPr lang="en-US" sz="1050" b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/>
            <a:r>
              <a:rPr lang="en-US" sz="1050" b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endParaRPr lang="zh-CN" altLang="en-US"/>
          </a:p>
        </p:txBody>
      </p:sp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6339840" y="2238375"/>
            <a:ext cx="3672840" cy="1463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1029970" y="3871595"/>
            <a:ext cx="1056195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资料三：世界各国疫情人数分布图(2020.4.7）</a:t>
            </a:r>
            <a:r>
              <a:rPr lang="en-US" sz="1600" b="0"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资料四：意大利山河大势分布图</a:t>
            </a:r>
            <a:endParaRPr lang="zh-CN" altLang="en-US" sz="16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6" name="图片 -21474825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970" y="4321810"/>
            <a:ext cx="4144645" cy="22790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-214748258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265" y="4368165"/>
            <a:ext cx="3574415" cy="22326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719455" y="1035685"/>
            <a:ext cx="1114742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(1) </a:t>
            </a:r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据资料可知，目前，本次疫情最严重的国家和地区集中在北半球,它们是          </a:t>
            </a:r>
            <a:r>
              <a:rPr lang="en-US" sz="2400" b="1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国、以及发达国家集中的</a:t>
            </a:r>
            <a:r>
              <a:rPr lang="en-US" sz="2400" b="1" u="sng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</a:t>
            </a:r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地区。（2分）</a:t>
            </a:r>
            <a:endParaRPr lang="zh-CN" altLang="en-US" sz="24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2300" y="2804160"/>
            <a:ext cx="506412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资料二：海外各国疫情人数排名(2020.4.7）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622300" y="3523615"/>
            <a:ext cx="5396230" cy="28879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/>
        </p:nvSpPr>
        <p:spPr>
          <a:xfrm>
            <a:off x="931545" y="4509135"/>
            <a:ext cx="2022475" cy="171958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-21474825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135" y="3523615"/>
            <a:ext cx="5296535" cy="2796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657975" y="2834640"/>
            <a:ext cx="480949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b="1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资料三：世界各国疫情人数分布图(2020.4.7）</a:t>
            </a:r>
            <a:r>
              <a:rPr lang="en-US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</a:t>
            </a:r>
            <a:endParaRPr lang="zh-CN" altLang="en-US" b="1"/>
          </a:p>
        </p:txBody>
      </p:sp>
      <p:sp>
        <p:nvSpPr>
          <p:cNvPr id="7" name="矩形 6"/>
          <p:cNvSpPr/>
          <p:nvPr/>
        </p:nvSpPr>
        <p:spPr>
          <a:xfrm>
            <a:off x="8856980" y="4819015"/>
            <a:ext cx="424180" cy="50165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11090275" y="116713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</a:rPr>
              <a:t>美国</a:t>
            </a:r>
            <a:endParaRPr lang="zh-CN" altLang="en-US" sz="28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92905" y="168910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欧洲西部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11017250" y="1616710"/>
            <a:ext cx="1080000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  <p:bldP spid="6" grpId="0"/>
      <p:bldP spid="7" grpId="0" bldLvl="0" animBg="1"/>
      <p:bldP spid="100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492760" y="1129665"/>
            <a:ext cx="1082675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（2）西班牙、意大利、德国、法国等检测出的患病人数居世界前列，造成这一地区病人多的原因是多方面的，仅从地理视角看，你觉的哪些因素可能会造成该地区感染人数较多。（6分）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15490" y="4505325"/>
            <a:ext cx="8978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因素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41675" y="335470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自然因素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241675" y="557720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人文因素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229860" y="2358390"/>
            <a:ext cx="89789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气候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7025" y="4733925"/>
            <a:ext cx="22148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城市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交通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文化等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8" name="左大括号 7"/>
          <p:cNvSpPr/>
          <p:nvPr/>
        </p:nvSpPr>
        <p:spPr>
          <a:xfrm>
            <a:off x="3145155" y="3585210"/>
            <a:ext cx="76200" cy="236220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左大括号 8"/>
          <p:cNvSpPr/>
          <p:nvPr/>
        </p:nvSpPr>
        <p:spPr>
          <a:xfrm>
            <a:off x="4977765" y="2701290"/>
            <a:ext cx="96520" cy="169926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左大括号 9"/>
          <p:cNvSpPr/>
          <p:nvPr/>
        </p:nvSpPr>
        <p:spPr>
          <a:xfrm>
            <a:off x="5074285" y="4935855"/>
            <a:ext cx="155575" cy="180467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290820" y="2820035"/>
            <a:ext cx="897890" cy="18148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水文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土壤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植被</a:t>
            </a:r>
          </a:p>
        </p:txBody>
      </p:sp>
      <p:sp>
        <p:nvSpPr>
          <p:cNvPr id="2" name="矩形 1"/>
          <p:cNvSpPr/>
          <p:nvPr/>
        </p:nvSpPr>
        <p:spPr>
          <a:xfrm>
            <a:off x="5573395" y="1678940"/>
            <a:ext cx="734060" cy="49403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 bldLvl="0" animBg="1"/>
      <p:bldP spid="9" grpId="0" bldLvl="0" animBg="1"/>
      <p:bldP spid="10" grpId="0" bldLvl="0" animBg="1"/>
      <p:bldP spid="11" grpId="0"/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7045" y="806450"/>
            <a:ext cx="11217910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sz="1400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29. </a:t>
            </a:r>
            <a:r>
              <a:rPr lang="zh-CN" sz="14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sz="1400" b="1">
                <a:solidFill>
                  <a:srgbClr val="000000"/>
                </a:solidFill>
                <a:latin typeface="黑体" panose="02010609060101010101" charset="-122"/>
                <a:ea typeface="宋体" panose="02010600030101010101" pitchFamily="2" charset="-122"/>
              </a:rPr>
              <a:t>14</a:t>
            </a:r>
            <a:r>
              <a:rPr lang="zh-CN" sz="1400" b="1">
                <a:solidFill>
                  <a:srgbClr val="000000"/>
                </a:solidFill>
                <a:ea typeface="宋体" panose="02010600030101010101" pitchFamily="2" charset="-122"/>
              </a:rPr>
              <a:t>分）聚焦世界疫情。</a:t>
            </a:r>
            <a:r>
              <a:rPr lang="zh-CN" sz="1400" b="0">
                <a:solidFill>
                  <a:srgbClr val="000000"/>
                </a:solidFill>
                <a:ea typeface="宋体" panose="02010600030101010101" pitchFamily="2" charset="-122"/>
              </a:rPr>
              <a:t>进入2020年3月份，新型冠状病毒肺炎肆虐全球，其传播速度快，特别是老年人成为易感人群，封闭隔离能够切断传播途径，人群聚集会大大加速传播。但是，历史上，人类的文明从未被瘟疫打败，我们希望世界各国站在人类命运共同体的角度，团结合作，能够尽快战胜病毒。读地图资料，完成下列探究问题。</a:t>
            </a:r>
            <a:endParaRPr lang="zh-CN" altLang="en-US" sz="14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6940" y="1810385"/>
            <a:ext cx="992060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资料一：世界老龄化比例前六位国家（2019年）                      资料二：海外各国疫情人数排名(2020.4.7）</a:t>
            </a:r>
            <a:endParaRPr lang="zh-CN" altLang="en-US" sz="16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1029970" y="2237740"/>
            <a:ext cx="4144645" cy="14643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3556000" y="3457575"/>
            <a:ext cx="5080000" cy="414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endParaRPr lang="en-US" sz="1050" b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/>
            <a:r>
              <a:rPr lang="en-US" sz="1050" b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endParaRPr lang="zh-CN" altLang="en-US"/>
          </a:p>
        </p:txBody>
      </p:sp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6339840" y="2238375"/>
            <a:ext cx="3672840" cy="1463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1029970" y="3871595"/>
            <a:ext cx="1056195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资料三：世界各国疫情人数分布图(2020.4.7）</a:t>
            </a:r>
            <a:r>
              <a:rPr lang="en-US" sz="1600" b="0"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zh-CN" sz="1600" b="0">
                <a:solidFill>
                  <a:srgbClr val="000000"/>
                </a:solidFill>
                <a:ea typeface="宋体" panose="02010600030101010101" pitchFamily="2" charset="-122"/>
              </a:rPr>
              <a:t>资料四：意大利山河大势分布图</a:t>
            </a:r>
            <a:endParaRPr lang="zh-CN" altLang="en-US" sz="1600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6" name="图片 -21474825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970" y="4321810"/>
            <a:ext cx="4144645" cy="22790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-214748258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265" y="4368165"/>
            <a:ext cx="3574415" cy="22326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1095375" y="-99695"/>
            <a:ext cx="423862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试卷讲评建议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</a:p>
        </p:txBody>
      </p:sp>
      <p:sp>
        <p:nvSpPr>
          <p:cNvPr id="24579" name="Text Box 6"/>
          <p:cNvSpPr txBox="1"/>
          <p:nvPr/>
        </p:nvSpPr>
        <p:spPr>
          <a:xfrm>
            <a:off x="697010" y="1469511"/>
            <a:ext cx="10798388" cy="4523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准备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红颜色的笔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记录答案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要点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，记录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方法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与收获。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本次讲解针对整套试卷，建议大家根据自己的情况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有针对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有侧重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地学习</a:t>
            </a:r>
            <a:r>
              <a:rPr lang="zh-CN" altLang="en-US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sz="3200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订正答案时，根据自己的问题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补充删改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，学会做题的一些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方法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根据自己的情况，可自由选择时机按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暂停键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sz="32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492760" y="1129665"/>
            <a:ext cx="1082675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（2）西班牙、意大利、德国、法国等检测出的患病人数居世界前列，造成这一地区病人多的原因是多方面的，仅从地理视角看，你觉的哪些因素可能会造成该地区感染人数较多。（6分）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6065" y="4505325"/>
            <a:ext cx="8978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因素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492250" y="335470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自然因素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92250" y="557720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人文因素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80435" y="2358390"/>
            <a:ext cx="89789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气候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76955" y="4695825"/>
            <a:ext cx="22148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城市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交通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文化等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8" name="左大括号 7"/>
          <p:cNvSpPr/>
          <p:nvPr/>
        </p:nvSpPr>
        <p:spPr>
          <a:xfrm>
            <a:off x="1395730" y="3585210"/>
            <a:ext cx="76200" cy="236220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左大括号 8"/>
          <p:cNvSpPr/>
          <p:nvPr/>
        </p:nvSpPr>
        <p:spPr>
          <a:xfrm>
            <a:off x="3228340" y="2701290"/>
            <a:ext cx="96520" cy="169926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左大括号 9"/>
          <p:cNvSpPr/>
          <p:nvPr/>
        </p:nvSpPr>
        <p:spPr>
          <a:xfrm>
            <a:off x="3324860" y="4935855"/>
            <a:ext cx="155575" cy="180467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541395" y="2820035"/>
            <a:ext cx="897890" cy="18148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水文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土壤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植被</a:t>
            </a:r>
          </a:p>
        </p:txBody>
      </p:sp>
      <p:pic>
        <p:nvPicPr>
          <p:cNvPr id="13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5791835" y="2451100"/>
            <a:ext cx="5398770" cy="19564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835" y="4695825"/>
            <a:ext cx="5649595" cy="181546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791835" y="4705350"/>
            <a:ext cx="5648960" cy="177292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573395" y="1678940"/>
            <a:ext cx="734060" cy="49403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576320" y="4757420"/>
            <a:ext cx="974090" cy="17208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595120" y="5577205"/>
            <a:ext cx="1510665" cy="52197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986780" y="2144395"/>
            <a:ext cx="500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资料一：世界老龄化比例前六位国家（2019年）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2" grpId="0" bldLvl="0" animBg="1"/>
      <p:bldP spid="14" grpId="0" bldLvl="0" animBg="1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492760" y="1129665"/>
            <a:ext cx="1082675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000" b="1">
                <a:solidFill>
                  <a:srgbClr val="000000"/>
                </a:solidFill>
                <a:ea typeface="宋体" panose="02010600030101010101" pitchFamily="2" charset="-122"/>
              </a:rPr>
              <a:t>（2）西班牙、意大利、德国、法国等检测出的患病人数居世界前列，造成这一地区病人多的原因是多方面的，仅从地理视角看，你觉的哪些因素可能会造成该地区感染人数较多。（6分）</a:t>
            </a:r>
            <a:endParaRPr lang="zh-CN" altLang="en-US" sz="20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52320" y="2576195"/>
            <a:ext cx="7707630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</a:rPr>
              <a:t>该地区</a:t>
            </a: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</a:rPr>
              <a:t>人口密度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</a:rPr>
              <a:t>大（2分）；</a:t>
            </a:r>
          </a:p>
          <a:p>
            <a:pPr indent="0">
              <a:lnSpc>
                <a:spcPct val="150000"/>
              </a:lnSpc>
            </a:pP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经济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、</a:t>
            </a: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交通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发达，</a:t>
            </a: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国际交往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密切（2分）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</a:rPr>
              <a:t>；</a:t>
            </a:r>
          </a:p>
          <a:p>
            <a:pPr indent="0">
              <a:lnSpc>
                <a:spcPct val="150000"/>
              </a:lnSpc>
            </a:pPr>
            <a:r>
              <a:rPr 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人口老龄化</a:t>
            </a:r>
            <a:r>
              <a:rPr lang="zh-CN" sz="28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（2分）。</a:t>
            </a:r>
            <a:endParaRPr lang="zh-CN" altLang="en-US" sz="2800" b="1">
              <a:solidFill>
                <a:srgbClr val="00206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420370" y="920115"/>
            <a:ext cx="1079563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（3）意大利作为重灾区，北部地区比南部地区疫情严重的多，据资料四，仅从地理角度分析原因。（6分）</a:t>
            </a:r>
            <a:endParaRPr lang="zh-CN" altLang="en-US" sz="24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1997710"/>
            <a:ext cx="3383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/>
            <a:r>
              <a:rPr 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资料四：意大利山河大势分布图</a:t>
            </a:r>
            <a:endParaRPr lang="zh-CN" altLang="en-US"/>
          </a:p>
        </p:txBody>
      </p:sp>
      <p:pic>
        <p:nvPicPr>
          <p:cNvPr id="7" name="图片 -21474825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50" y="2823845"/>
            <a:ext cx="3107055" cy="35452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3417570" y="4191000"/>
            <a:ext cx="8978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56150" y="301942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自然原因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756150" y="522795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楷体" panose="02010609060101010101" charset="-122"/>
                <a:ea typeface="楷体" panose="02010609060101010101" charset="-122"/>
              </a:rPr>
              <a:t>人文原因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744335" y="2023110"/>
            <a:ext cx="89789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气候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90055" y="4417695"/>
            <a:ext cx="22148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人口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城市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经济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交通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文化等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10" name="左大括号 9"/>
          <p:cNvSpPr/>
          <p:nvPr/>
        </p:nvSpPr>
        <p:spPr>
          <a:xfrm>
            <a:off x="4659630" y="3249930"/>
            <a:ext cx="95885" cy="240411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左大括号 10"/>
          <p:cNvSpPr/>
          <p:nvPr/>
        </p:nvSpPr>
        <p:spPr>
          <a:xfrm>
            <a:off x="6492240" y="2366010"/>
            <a:ext cx="96520" cy="1699260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大括号 11"/>
          <p:cNvSpPr/>
          <p:nvPr/>
        </p:nvSpPr>
        <p:spPr>
          <a:xfrm>
            <a:off x="6446520" y="4591685"/>
            <a:ext cx="156210" cy="1777365"/>
          </a:xfrm>
          <a:prstGeom prst="leftBrace">
            <a:avLst>
              <a:gd name="adj1" fmla="val 11344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805295" y="2484755"/>
            <a:ext cx="89789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地形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水文</a:t>
            </a:r>
          </a:p>
          <a:p>
            <a:pPr lvl="0" algn="l">
              <a:buClrTx/>
              <a:buSzTx/>
              <a:buFontTx/>
            </a:pPr>
            <a:endParaRPr lang="zh-CN" altLang="en-US" sz="2800" b="1">
              <a:solidFill>
                <a:srgbClr val="002060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882380" y="920115"/>
            <a:ext cx="1440815" cy="50736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20370" y="1259205"/>
            <a:ext cx="2628265" cy="49085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301990" y="2392680"/>
            <a:ext cx="401193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北部位于</a:t>
            </a:r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平原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地区，南部是</a:t>
            </a:r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山脉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，</a:t>
            </a:r>
          </a:p>
          <a:p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北部</a:t>
            </a:r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地形条件优越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（2分）；</a:t>
            </a:r>
            <a:endParaRPr lang="zh-CN" altLang="en-US" sz="2000" b="1">
              <a:solidFill>
                <a:srgbClr val="002060"/>
              </a:solidFill>
              <a:ea typeface="宋体" panose="02010600030101010101" pitchFamily="2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05295" y="3388360"/>
            <a:ext cx="897890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土壤</a:t>
            </a:r>
          </a:p>
          <a:p>
            <a:pPr lvl="0" algn="l">
              <a:buClrTx/>
              <a:buSzTx/>
              <a:buFontTx/>
            </a:pPr>
            <a:r>
              <a:rPr lang="zh-CN" altLang="en-US" sz="2800" b="1">
                <a:solidFill>
                  <a:srgbClr val="00206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植被</a:t>
            </a:r>
          </a:p>
        </p:txBody>
      </p:sp>
      <p:sp>
        <p:nvSpPr>
          <p:cNvPr id="17" name="右箭头 16"/>
          <p:cNvSpPr/>
          <p:nvPr/>
        </p:nvSpPr>
        <p:spPr>
          <a:xfrm>
            <a:off x="7703185" y="2673985"/>
            <a:ext cx="601980" cy="142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 rot="1920000">
            <a:off x="7710170" y="3330575"/>
            <a:ext cx="601980" cy="142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8305165" y="3357880"/>
            <a:ext cx="324612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最大的</a:t>
            </a:r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河流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流经，有生活</a:t>
            </a:r>
          </a:p>
          <a:p>
            <a:pPr lvl="0" algn="l">
              <a:buClrTx/>
              <a:buSzTx/>
              <a:buFontTx/>
            </a:pP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生产</a:t>
            </a:r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水源，灌溉、航运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条件</a:t>
            </a:r>
          </a:p>
          <a:p>
            <a:pPr lvl="0" algn="l">
              <a:buClrTx/>
              <a:buSzTx/>
              <a:buFontTx/>
            </a:pP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优于南部（2分）</a:t>
            </a:r>
          </a:p>
        </p:txBody>
      </p:sp>
      <p:sp>
        <p:nvSpPr>
          <p:cNvPr id="20" name="右箭头 19"/>
          <p:cNvSpPr/>
          <p:nvPr/>
        </p:nvSpPr>
        <p:spPr>
          <a:xfrm>
            <a:off x="8054340" y="5227955"/>
            <a:ext cx="601980" cy="142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8882380" y="4860925"/>
            <a:ext cx="196977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人口城市</a:t>
            </a:r>
            <a:r>
              <a:rPr lang="zh-CN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更密集</a:t>
            </a:r>
          </a:p>
          <a:p>
            <a:r>
              <a:rPr lang="zh-CN" altLang="en-US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经济</a:t>
            </a:r>
            <a:r>
              <a:rPr lang="zh-CN" altLang="en-US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发达</a:t>
            </a:r>
          </a:p>
          <a:p>
            <a:r>
              <a:rPr lang="zh-CN" altLang="en-US" sz="20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交通</a:t>
            </a:r>
            <a:r>
              <a:rPr lang="zh-CN" altLang="en-US" sz="2000" b="1">
                <a:solidFill>
                  <a:srgbClr val="002060"/>
                </a:solidFill>
                <a:ea typeface="宋体" panose="02010600030101010101" pitchFamily="2" charset="-122"/>
                <a:sym typeface="+mn-ea"/>
              </a:rPr>
              <a:t>便利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8" grpId="0"/>
      <p:bldP spid="9" grpId="0"/>
      <p:bldP spid="10" grpId="0" bldLvl="0" animBg="1"/>
      <p:bldP spid="11" grpId="0" bldLvl="0" animBg="1"/>
      <p:bldP spid="12" grpId="0" bldLvl="0" animBg="1"/>
      <p:bldP spid="13" grpId="0"/>
      <p:bldP spid="14" grpId="0" bldLvl="0" animBg="1"/>
      <p:bldP spid="15" grpId="0" bldLvl="0" animBg="1"/>
      <p:bldP spid="2" grpId="0"/>
      <p:bldP spid="16" grpId="0"/>
      <p:bldP spid="17" grpId="0" animBg="1"/>
      <p:bldP spid="18" grpId="0" animBg="1"/>
      <p:bldP spid="19" grpId="0"/>
      <p:bldP spid="20" grpId="0" animBg="1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864235" y="3411855"/>
            <a:ext cx="331089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</a:rPr>
              <a:t>区域地理特征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4081145" y="1646555"/>
            <a:ext cx="2967990" cy="45231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地理位置 </a:t>
            </a: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自然地理特征 </a:t>
            </a: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人文地理特征 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05485" y="1029335"/>
            <a:ext cx="221488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</a:rPr>
              <a:t>知识总结：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158230" y="1678305"/>
            <a:ext cx="518795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半球位置、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纬度位置、海陆位置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10680" y="3607435"/>
            <a:ext cx="554545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气候、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地形、水文、土壤、植被等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92900" y="5528310"/>
            <a:ext cx="75291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人口、城市、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交通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经济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、文化等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左大括号 7"/>
          <p:cNvSpPr/>
          <p:nvPr/>
        </p:nvSpPr>
        <p:spPr>
          <a:xfrm>
            <a:off x="3657600" y="1871980"/>
            <a:ext cx="559435" cy="4005580"/>
          </a:xfrm>
          <a:prstGeom prst="leftBrace">
            <a:avLst>
              <a:gd name="adj1" fmla="val 13847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35" y="1461770"/>
            <a:ext cx="5560060" cy="41884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3230" y="1273810"/>
            <a:ext cx="6081395" cy="526224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</a:rPr>
              <a:t>全球化时代，病毒的传播没有国界，抗疫需要吹响全球集结号。</a:t>
            </a:r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+mn-ea"/>
              </a:rPr>
              <a:t>在中国抗击新冠肺炎疫情最困难的时候，曾得到许多国家的支持和援助。如今，中国及时向他国伸出援手，把抗疫经验分享世界，用“中国担当”托起抗疫力量。“山川异域，风月同天”。人类是命运共同体，唯有团结协作才能应对各种全球性风险挑战，期待各国迅速携起手来，尽早遏制住疫情蔓延势头，共享岁月静好！</a:t>
            </a:r>
          </a:p>
          <a:p>
            <a:endParaRPr lang="zh-CN" altLang="en-US" sz="28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4800601" y="1623497"/>
            <a:ext cx="25908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THANK YOU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3114493" y="285655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谢谢观看，批评指正！</a:t>
            </a: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803900" y="1785620"/>
            <a:ext cx="5974080" cy="49136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73785" y="1946275"/>
            <a:ext cx="4491355" cy="44151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543560" y="909320"/>
            <a:ext cx="11416665" cy="47078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000">
                <a:ea typeface="宋体" panose="02010600030101010101" pitchFamily="2" charset="-122"/>
                <a:cs typeface="楷体_GB2312" charset="0"/>
              </a:rPr>
              <a:t>26.（</a:t>
            </a:r>
            <a:r>
              <a:rPr lang="en-US" sz="2000">
                <a:latin typeface="楷体" panose="02010609060101010101" charset="-122"/>
                <a:ea typeface="宋体" panose="02010600030101010101" pitchFamily="2" charset="-122"/>
                <a:cs typeface="楷体_GB2312" charset="0"/>
              </a:rPr>
              <a:t>9</a:t>
            </a:r>
            <a:r>
              <a:rPr lang="zh-CN" sz="2000">
                <a:ea typeface="宋体" panose="02010600030101010101" pitchFamily="2" charset="-122"/>
              </a:rPr>
              <a:t>分）</a:t>
            </a:r>
            <a:r>
              <a:rPr lang="zh-CN" sz="2000" b="1">
                <a:ea typeface="宋体" panose="02010600030101010101" pitchFamily="2" charset="-122"/>
              </a:rPr>
              <a:t>学会学习。</a:t>
            </a:r>
            <a:r>
              <a:rPr lang="en-US" sz="200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zh-CN" sz="2000">
                <a:ea typeface="宋体" panose="02010600030101010101" pitchFamily="2" charset="-122"/>
              </a:rPr>
              <a:t>小王在学习地理后，认为地理是学习</a:t>
            </a:r>
            <a:r>
              <a:rPr lang="zh-CN" sz="2000">
                <a:ea typeface="宋体" panose="02010600030101010101" pitchFamily="2" charset="-122"/>
                <a:cs typeface="楷体_GB2312" charset="0"/>
              </a:rPr>
              <a:t>where、what、why、how的学科，即在哪里？有何特征？为何形成了这样的特点？针对特征如何发展？请你按照小王的地理学习方法完成下列问题。</a:t>
            </a:r>
            <a:endParaRPr 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/>
            <a:r>
              <a:rPr lang="en-US" sz="200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endParaRPr lang="en-US" sz="200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indent="0"/>
            <a:r>
              <a:rPr lang="en-US" sz="200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endParaRPr lang="en-US" altLang="en-US" sz="20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537845" y="655955"/>
            <a:ext cx="1085469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1">
                <a:ea typeface="宋体" panose="02010600030101010101" pitchFamily="2" charset="-122"/>
                <a:cs typeface="楷体_GB2312" charset="0"/>
              </a:rPr>
              <a:t>★where and what——</a:t>
            </a:r>
            <a:r>
              <a:rPr lang="zh-CN" sz="2400" b="1">
                <a:ea typeface="宋体" panose="02010600030101010101" pitchFamily="2" charset="-122"/>
              </a:rPr>
              <a:t>位置与特征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</a:rPr>
              <a:t> </a:t>
            </a:r>
            <a:endParaRPr lang="zh-CN" sz="2400" b="1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400" b="0">
                <a:ea typeface="宋体" panose="02010600030101010101" pitchFamily="2" charset="-122"/>
              </a:rPr>
              <a:t>⑴将上述景观所对应的序号及景观反映的区域特征填入表中。（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sz="2400" b="0">
                <a:ea typeface="宋体" panose="02010600030101010101" pitchFamily="2" charset="-122"/>
              </a:rPr>
              <a:t>分）</a:t>
            </a:r>
            <a:endParaRPr lang="zh-CN" altLang="en-US" sz="2400" b="0">
              <a:ea typeface="宋体" panose="0201060003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82575" y="1854835"/>
            <a:ext cx="11010265" cy="251650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411980" y="1387475"/>
            <a:ext cx="2750820" cy="46736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Q图片20200408132143_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lum bright="24000" contrast="-24000"/>
          </a:blip>
          <a:srcRect t="11524"/>
          <a:stretch>
            <a:fillRect/>
          </a:stretch>
        </p:blipFill>
        <p:spPr>
          <a:xfrm>
            <a:off x="758190" y="1879600"/>
            <a:ext cx="10058400" cy="24669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219565" y="2500630"/>
            <a:ext cx="65913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5400" b="1">
                <a:solidFill>
                  <a:srgbClr val="FF0000"/>
                </a:solidFill>
                <a:latin typeface="Arial" panose="020B0604020202020204" pitchFamily="34" charset="0"/>
              </a:rPr>
              <a:t>×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836285" y="3718560"/>
            <a:ext cx="4805680" cy="52197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石油资源丰富或者水资源匮乏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327140" y="2605405"/>
            <a:ext cx="3440430" cy="521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热带草原气候分布广</a:t>
            </a:r>
          </a:p>
        </p:txBody>
      </p:sp>
      <p:pic>
        <p:nvPicPr>
          <p:cNvPr id="8" name="图片 7"/>
          <p:cNvPicPr/>
          <p:nvPr>
            <p:custDataLst>
              <p:tags r:id="rId3"/>
            </p:custDataLst>
          </p:nvPr>
        </p:nvPicPr>
        <p:blipFill>
          <a:blip r:embed="rId9"/>
          <a:srcRect t="6675" r="53306" b="48113"/>
          <a:stretch>
            <a:fillRect/>
          </a:stretch>
        </p:blipFill>
        <p:spPr>
          <a:xfrm>
            <a:off x="1259840" y="4472940"/>
            <a:ext cx="3227705" cy="24536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/>
          <p:nvPr>
            <p:custDataLst>
              <p:tags r:id="rId4"/>
            </p:custDataLst>
          </p:nvPr>
        </p:nvPicPr>
        <p:blipFill>
          <a:blip r:embed="rId9"/>
          <a:srcRect t="54527" r="53582"/>
          <a:stretch>
            <a:fillRect/>
          </a:stretch>
        </p:blipFill>
        <p:spPr>
          <a:xfrm>
            <a:off x="6441440" y="4472940"/>
            <a:ext cx="3326130" cy="238506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7205345" y="116840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</a:rPr>
              <a:t>审题问题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5" grpId="0"/>
      <p:bldP spid="6" grpId="0" bldLvl="0" animBg="1"/>
      <p:bldP spid="7" grpId="0" bldLvl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92455" y="716915"/>
            <a:ext cx="1152969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1">
                <a:ea typeface="宋体" panose="02010600030101010101" pitchFamily="2" charset="-122"/>
                <a:cs typeface="楷体_GB2312" charset="0"/>
              </a:rPr>
              <a:t>★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</a:rPr>
              <a:t>why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  <a:cs typeface="楷体_GB2312" charset="0"/>
              </a:rPr>
              <a:t>——</a:t>
            </a:r>
            <a:r>
              <a:rPr lang="zh-CN" sz="2400" b="1">
                <a:ea typeface="宋体" panose="02010600030101010101" pitchFamily="2" charset="-122"/>
              </a:rPr>
              <a:t>形成原因</a:t>
            </a:r>
            <a:endParaRPr lang="zh-CN" sz="24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400" b="0">
                <a:ea typeface="宋体" panose="02010600030101010101" pitchFamily="2" charset="-122"/>
              </a:rPr>
              <a:t>⑵依据欧洲西部地理要素之间的关联图，分析在③地区产生丁景观的原因。（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400" b="0">
                <a:ea typeface="宋体" panose="02010600030101010101" pitchFamily="2" charset="-122"/>
              </a:rPr>
              <a:t>分）</a:t>
            </a:r>
            <a:endParaRPr lang="zh-CN" altLang="en-US" sz="2400" b="0">
              <a:ea typeface="宋体" panose="02010600030101010101" pitchFamily="2" charset="-122"/>
            </a:endParaRPr>
          </a:p>
        </p:txBody>
      </p:sp>
      <p:pic>
        <p:nvPicPr>
          <p:cNvPr id="1073742850" name="图片 1073742849" descr="捕获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" y="2125345"/>
            <a:ext cx="5295265" cy="43618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7886065" y="3491865"/>
            <a:ext cx="23564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</a:rPr>
              <a:t>仿写问题</a:t>
            </a:r>
          </a:p>
        </p:txBody>
      </p:sp>
      <p:sp>
        <p:nvSpPr>
          <p:cNvPr id="2" name="矩形 1"/>
          <p:cNvSpPr/>
          <p:nvPr/>
        </p:nvSpPr>
        <p:spPr>
          <a:xfrm>
            <a:off x="2885440" y="2205990"/>
            <a:ext cx="932815" cy="35369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637405" y="3668395"/>
            <a:ext cx="932815" cy="35369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482725" y="3668395"/>
            <a:ext cx="932815" cy="35369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067050" y="5259070"/>
            <a:ext cx="932815" cy="35369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 bldLvl="0" animBg="1"/>
      <p:bldP spid="3" grpId="0" bldLvl="0" animBg="1"/>
      <p:bldP spid="4" grpId="0" bldLvl="0" animBg="1"/>
      <p:bldP spid="6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92455" y="716915"/>
            <a:ext cx="1152969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1">
                <a:ea typeface="宋体" panose="02010600030101010101" pitchFamily="2" charset="-122"/>
                <a:cs typeface="楷体_GB2312" charset="0"/>
              </a:rPr>
              <a:t>★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</a:rPr>
              <a:t>why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  <a:cs typeface="楷体_GB2312" charset="0"/>
              </a:rPr>
              <a:t>——</a:t>
            </a:r>
            <a:r>
              <a:rPr lang="zh-CN" sz="2400" b="1">
                <a:ea typeface="宋体" panose="02010600030101010101" pitchFamily="2" charset="-122"/>
              </a:rPr>
              <a:t>形成原因</a:t>
            </a:r>
            <a:endParaRPr lang="zh-CN" sz="24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400" b="0">
                <a:ea typeface="宋体" panose="02010600030101010101" pitchFamily="2" charset="-122"/>
              </a:rPr>
              <a:t>⑵依据欧洲西部地理要素之间的关联图，分析在③地区产生丁景观的原因。（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400" b="0">
                <a:ea typeface="宋体" panose="02010600030101010101" pitchFamily="2" charset="-122"/>
              </a:rPr>
              <a:t>分）</a:t>
            </a:r>
            <a:endParaRPr lang="zh-CN" altLang="en-US" sz="2400" b="0">
              <a:ea typeface="宋体" panose="02010600030101010101" pitchFamily="2" charset="-122"/>
            </a:endParaRPr>
          </a:p>
        </p:txBody>
      </p:sp>
      <p:pic>
        <p:nvPicPr>
          <p:cNvPr id="11" name="图片 10"/>
          <p:cNvPicPr/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1915795"/>
            <a:ext cx="4491355" cy="47167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" name="图片 13"/>
          <p:cNvPicPr/>
          <p:nvPr>
            <p:custDataLst>
              <p:tags r:id="rId2"/>
            </p:custDataLst>
          </p:nvPr>
        </p:nvPicPr>
        <p:blipFill>
          <a:blip r:embed="rId6"/>
          <a:srcRect l="46652" t="54135" r="7685"/>
          <a:stretch>
            <a:fillRect/>
          </a:stretch>
        </p:blipFill>
        <p:spPr>
          <a:xfrm>
            <a:off x="4399915" y="2249170"/>
            <a:ext cx="2253615" cy="18415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7" name="直接箭头连接符 6"/>
          <p:cNvCxnSpPr/>
          <p:nvPr/>
        </p:nvCxnSpPr>
        <p:spPr>
          <a:xfrm flipH="1">
            <a:off x="2499995" y="3048000"/>
            <a:ext cx="1979295" cy="8235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439535" y="3871595"/>
            <a:ext cx="170307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山河相间，</a:t>
            </a:r>
          </a:p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纵列分布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595870" y="6045200"/>
            <a:ext cx="35528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缅甸勃固滨水浮居</a:t>
            </a:r>
          </a:p>
        </p:txBody>
      </p:sp>
      <p:pic>
        <p:nvPicPr>
          <p:cNvPr id="12" name="图片 11" descr="捕获"/>
          <p:cNvPicPr>
            <a:picLocks noChangeAspect="1"/>
          </p:cNvPicPr>
          <p:nvPr/>
        </p:nvPicPr>
        <p:blipFill>
          <a:blip r:embed="rId7"/>
          <a:srcRect l="75633" t="11064" r="10625" b="65628"/>
          <a:stretch>
            <a:fillRect/>
          </a:stretch>
        </p:blipFill>
        <p:spPr>
          <a:xfrm>
            <a:off x="10242550" y="2513965"/>
            <a:ext cx="727710" cy="13119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" name="图片 12" descr="捕获"/>
          <p:cNvPicPr>
            <a:picLocks noChangeAspect="1"/>
          </p:cNvPicPr>
          <p:nvPr/>
        </p:nvPicPr>
        <p:blipFill>
          <a:blip r:embed="rId7"/>
          <a:srcRect l="17616" t="53472" r="13671" b="28039"/>
          <a:stretch>
            <a:fillRect/>
          </a:stretch>
        </p:blipFill>
        <p:spPr>
          <a:xfrm>
            <a:off x="7016115" y="4932045"/>
            <a:ext cx="4132580" cy="806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7331710" y="216027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</a:rPr>
              <a:t>地处回归线附近大陆东岸</a:t>
            </a:r>
            <a:endParaRPr lang="zh-CN" altLang="en-US" sz="2400" b="1">
              <a:solidFill>
                <a:srgbClr val="FF0000"/>
              </a:solidFill>
              <a:latin typeface="黑体" panose="02010609060101010101" charset="-122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451975" y="3871595"/>
            <a:ext cx="508000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热带季风气候，</a:t>
            </a:r>
          </a:p>
          <a:p>
            <a:pPr>
              <a:buClrTx/>
              <a:buSzTx/>
              <a:buFontTx/>
            </a:pP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sym typeface="+mn-ea"/>
              </a:rPr>
              <a:t>气候湿热</a:t>
            </a:r>
          </a:p>
        </p:txBody>
      </p:sp>
      <p:sp>
        <p:nvSpPr>
          <p:cNvPr id="3" name="任意多边形 2"/>
          <p:cNvSpPr/>
          <p:nvPr/>
        </p:nvSpPr>
        <p:spPr>
          <a:xfrm>
            <a:off x="236855" y="3475990"/>
            <a:ext cx="3974465" cy="284480"/>
          </a:xfrm>
          <a:custGeom>
            <a:avLst/>
            <a:gdLst>
              <a:gd name="connisteX0" fmla="*/ 0 w 3974465"/>
              <a:gd name="connsiteY0" fmla="*/ 0 h 284480"/>
              <a:gd name="connisteX1" fmla="*/ 791845 w 3974465"/>
              <a:gd name="connsiteY1" fmla="*/ 126365 h 284480"/>
              <a:gd name="connisteX2" fmla="*/ 1805305 w 3974465"/>
              <a:gd name="connsiteY2" fmla="*/ 221615 h 284480"/>
              <a:gd name="connisteX3" fmla="*/ 3024505 w 3974465"/>
              <a:gd name="connsiteY3" fmla="*/ 284480 h 284480"/>
              <a:gd name="connisteX4" fmla="*/ 3974465 w 3974465"/>
              <a:gd name="connsiteY4" fmla="*/ 284480 h 284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974465" h="284480">
                <a:moveTo>
                  <a:pt x="0" y="0"/>
                </a:moveTo>
                <a:lnTo>
                  <a:pt x="791845" y="126365"/>
                </a:lnTo>
                <a:lnTo>
                  <a:pt x="1805305" y="221615"/>
                </a:lnTo>
                <a:lnTo>
                  <a:pt x="3024505" y="284480"/>
                </a:lnTo>
                <a:lnTo>
                  <a:pt x="3974465" y="284480"/>
                </a:lnTo>
              </a:path>
            </a:pathLst>
          </a:cu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0" grpId="0"/>
      <p:bldP spid="15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864235" y="3411855"/>
            <a:ext cx="331089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</a:rPr>
              <a:t>区域地理特征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4081145" y="1646555"/>
            <a:ext cx="2967990" cy="45231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地理位置 </a:t>
            </a: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自然地理特征 </a:t>
            </a: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endParaRPr lang="zh-CN" altLang="en-US" sz="3200" b="1">
              <a:solidFill>
                <a:schemeClr val="accent3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/>
            <a:r>
              <a:rPr lang="zh-CN" altLang="en-US" sz="3200" b="1">
                <a:solidFill>
                  <a:schemeClr val="accent3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人文地理特征 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05485" y="1029335"/>
            <a:ext cx="221488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2060"/>
                </a:solidFill>
              </a:rPr>
              <a:t>知识总结：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158230" y="1678305"/>
            <a:ext cx="518795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半球位置、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纬度位置、海陆位置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10680" y="3607435"/>
            <a:ext cx="554545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气候、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地形、水文、土壤、植被等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92900" y="5528310"/>
            <a:ext cx="75291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人口、城市、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交通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经济</a:t>
            </a:r>
            <a:r>
              <a:rPr lang="zh-CN" altLang="en-US" sz="28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、文化等</a:t>
            </a:r>
          </a:p>
          <a:p>
            <a:pPr algn="l"/>
            <a:endParaRPr lang="zh-CN" altLang="en-US" sz="28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左大括号 7"/>
          <p:cNvSpPr/>
          <p:nvPr/>
        </p:nvSpPr>
        <p:spPr>
          <a:xfrm>
            <a:off x="3657600" y="1871980"/>
            <a:ext cx="559435" cy="4005580"/>
          </a:xfrm>
          <a:prstGeom prst="leftBrace">
            <a:avLst>
              <a:gd name="adj1" fmla="val 13847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101"/>
          <p:cNvSpPr txBox="1"/>
          <p:nvPr/>
        </p:nvSpPr>
        <p:spPr>
          <a:xfrm>
            <a:off x="789305" y="1534160"/>
            <a:ext cx="1114425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zh-CN" sz="2400" b="1">
                <a:ea typeface="宋体" panose="02010600030101010101" pitchFamily="2" charset="-122"/>
                <a:cs typeface="楷体_GB2312" charset="0"/>
              </a:rPr>
              <a:t>★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</a:rPr>
              <a:t>how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  <a:cs typeface="楷体_GB2312" charset="0"/>
              </a:rPr>
              <a:t>——</a:t>
            </a:r>
            <a:r>
              <a:rPr lang="zh-CN" sz="2400" b="1">
                <a:ea typeface="宋体" panose="02010600030101010101" pitchFamily="2" charset="-122"/>
              </a:rPr>
              <a:t>怎样发展</a:t>
            </a:r>
            <a:r>
              <a:rPr lang="en-US" sz="2400" b="1">
                <a:latin typeface="黑体" panose="02010609060101010101" charset="-122"/>
                <a:ea typeface="宋体" panose="02010600030101010101" pitchFamily="2" charset="-122"/>
              </a:rPr>
              <a:t>  </a:t>
            </a:r>
            <a:endParaRPr lang="zh-CN" sz="2400" b="0">
              <a:ea typeface="宋体" panose="02010600030101010101" pitchFamily="2" charset="-122"/>
            </a:endParaRPr>
          </a:p>
          <a:p>
            <a:pPr indent="0">
              <a:lnSpc>
                <a:spcPct val="150000"/>
              </a:lnSpc>
            </a:pPr>
            <a:r>
              <a:rPr lang="zh-CN" sz="2400" b="0">
                <a:ea typeface="宋体" panose="02010600030101010101" pitchFamily="2" charset="-122"/>
              </a:rPr>
              <a:t>⑶针对中东地区特征，你认为该地区应如何因地制宜的发展经济？（2分）</a:t>
            </a:r>
            <a:endParaRPr lang="zh-CN" altLang="en-US" sz="2400" b="0"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561465" y="3512185"/>
            <a:ext cx="85858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</a:rPr>
              <a:t>发展节水农业、发展石油工业，与水油有关合理即可（</a:t>
            </a:r>
            <a:r>
              <a:rPr lang="en-US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  <a:cs typeface="Times New Roman" panose="02020603050405020304" charset="0"/>
              </a:rPr>
              <a:t>2</a:t>
            </a:r>
            <a:r>
              <a:rPr lang="zh-CN" sz="2400" b="1">
                <a:solidFill>
                  <a:srgbClr val="FF0000"/>
                </a:solidFill>
                <a:latin typeface="黑体" panose="02010609060101010101" charset="-122"/>
                <a:ea typeface="宋体" panose="02010600030101010101" pitchFamily="2" charset="-122"/>
              </a:rPr>
              <a:t>分）</a:t>
            </a:r>
            <a:endParaRPr lang="zh-CN" altLang="en-US" sz="2400" b="1">
              <a:solidFill>
                <a:srgbClr val="FF0000"/>
              </a:solidFill>
              <a:latin typeface="黑体" panose="02010609060101010101" charset="-122"/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659245" y="2218055"/>
            <a:ext cx="1254760" cy="46736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2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137A6CD-AFC0-4F85-981C-DE3D6D0B322A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5992f88a679d5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C:\Users\Administrator\Desktop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785559348"/>
  <p:tag name="KSO_WM_UNIT_PLACING_PICTURE_USER_VIEWPORT" val="{&quot;height&quot;:4391,&quot;width&quot;:15840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45,&quot;width&quot;:3810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45,&quot;width&quot;:3810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630,&quot;width&quot;:370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45,&quot;width&quot;:3810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523282684"/>
  <p:tag name="KSO_WM_UNIT_PLACING_PICTURE_USER_VIEWPORT" val="{&quot;height&quot;:4331,&quot;width&quot;:8309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635646340"/>
  <p:tag name="KSO_WM_UNIT_PLACING_PICTURE_USER_VIEWPORT" val="{&quot;height&quot;:5820,&quot;width&quot;:9600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523282684"/>
  <p:tag name="KSO_WM_UNIT_PLACING_PICTURE_USER_VIEWPORT" val="{&quot;height&quot;:4331,&quot;width&quot;:8309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635646340"/>
  <p:tag name="KSO_WM_UNIT_PLACING_PICTURE_USER_VIEWPORT" val="{&quot;height&quot;:5820,&quot;width&quot;:9600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COMBINE_RELATE_SLIDE_ID" val="background20177220_1"/>
  <p:tag name="KSO_WM_TEMPLATE_CATEGORY" val="custom"/>
  <p:tag name="KSO_WM_TEMPLATE_INDEX" val="20180447"/>
  <p:tag name="KSO_WM_TEMPLATE_SUBCATEGORY" val="combine"/>
  <p:tag name="KSO_WM_TEMPLATE_THUMBS_INDEX" val="1、4、5、6、11、12、15、21、25、26、3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45,&quot;width&quot;:3810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630,&quot;width&quot;:370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63,&quot;width&quot;:17339}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rgbClr val="000000"/>
      </a:dk1>
      <a:lt1>
        <a:srgbClr val="FFFFFF"/>
      </a:lt1>
      <a:dk2>
        <a:srgbClr val="3EA9D3"/>
      </a:dk2>
      <a:lt2>
        <a:srgbClr val="E7E6E6"/>
      </a:lt2>
      <a:accent1>
        <a:srgbClr val="5B9BD5"/>
      </a:accent1>
      <a:accent2>
        <a:srgbClr val="3EA9D3"/>
      </a:accent2>
      <a:accent3>
        <a:srgbClr val="FFFFFF"/>
      </a:accent3>
      <a:accent4>
        <a:srgbClr val="0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2119</Words>
  <Application>Microsoft Office PowerPoint</Application>
  <PresentationFormat>宽屏</PresentationFormat>
  <Paragraphs>321</Paragraphs>
  <Slides>35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35</vt:i4>
      </vt:variant>
    </vt:vector>
  </HeadingPairs>
  <TitlesOfParts>
    <vt:vector size="51" baseType="lpstr">
      <vt:lpstr>Segoe UI Black</vt:lpstr>
      <vt:lpstr>等线</vt:lpstr>
      <vt:lpstr>等线 Light</vt:lpstr>
      <vt:lpstr>方正粗黑宋简体</vt:lpstr>
      <vt:lpstr>方正大黑简体</vt:lpstr>
      <vt:lpstr>黑体</vt:lpstr>
      <vt:lpstr>楷体</vt:lpstr>
      <vt:lpstr>楷体_GB2312</vt:lpstr>
      <vt:lpstr>宋体</vt:lpstr>
      <vt:lpstr>微软雅黑</vt:lpstr>
      <vt:lpstr>Arial</vt:lpstr>
      <vt:lpstr>Calibri</vt:lpstr>
      <vt:lpstr>Times New Roman</vt:lpstr>
      <vt:lpstr>Office 主题​​</vt:lpstr>
      <vt:lpstr>1_Office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5992f88a679d5</dc:title>
  <dc:creator>Administrator</dc:creator>
  <cp:lastModifiedBy>Administrator</cp:lastModifiedBy>
  <cp:revision>133</cp:revision>
  <dcterms:created xsi:type="dcterms:W3CDTF">2017-08-15T06:37:00Z</dcterms:created>
  <dcterms:modified xsi:type="dcterms:W3CDTF">2020-04-14T02:04:09Z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